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99" r:id="rId3"/>
    <p:sldId id="297" r:id="rId4"/>
    <p:sldId id="285" r:id="rId5"/>
    <p:sldId id="286" r:id="rId6"/>
    <p:sldId id="287" r:id="rId7"/>
    <p:sldId id="257" r:id="rId8"/>
    <p:sldId id="258" r:id="rId9"/>
    <p:sldId id="259" r:id="rId10"/>
    <p:sldId id="288" r:id="rId11"/>
    <p:sldId id="260" r:id="rId12"/>
    <p:sldId id="261" r:id="rId13"/>
    <p:sldId id="282" r:id="rId14"/>
    <p:sldId id="262" r:id="rId15"/>
    <p:sldId id="289" r:id="rId16"/>
    <p:sldId id="263" r:id="rId17"/>
    <p:sldId id="290" r:id="rId18"/>
    <p:sldId id="265" r:id="rId19"/>
    <p:sldId id="267" r:id="rId20"/>
    <p:sldId id="268" r:id="rId21"/>
    <p:sldId id="269" r:id="rId22"/>
    <p:sldId id="270" r:id="rId23"/>
    <p:sldId id="292" r:id="rId24"/>
    <p:sldId id="271" r:id="rId25"/>
    <p:sldId id="293" r:id="rId26"/>
    <p:sldId id="294" r:id="rId27"/>
    <p:sldId id="272" r:id="rId28"/>
    <p:sldId id="273" r:id="rId29"/>
    <p:sldId id="275" r:id="rId30"/>
    <p:sldId id="276" r:id="rId31"/>
    <p:sldId id="277" r:id="rId32"/>
    <p:sldId id="296" r:id="rId33"/>
    <p:sldId id="298" r:id="rId34"/>
    <p:sldId id="278" r:id="rId35"/>
    <p:sldId id="27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544C"/>
    <a:srgbClr val="4C8A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671"/>
  </p:normalViewPr>
  <p:slideViewPr>
    <p:cSldViewPr snapToGrid="0" snapToObjects="1">
      <p:cViewPr>
        <p:scale>
          <a:sx n="85" d="100"/>
          <a:sy n="85" d="100"/>
        </p:scale>
        <p:origin x="232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F6298-4B18-AE4D-BCC2-070182D88E0D}" type="datetimeFigureOut">
              <a:rPr kumimoji="1" lang="ja-JP" altLang="en-US" smtClean="0"/>
              <a:t>2020/10/30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AC74B-5924-4342-A4F0-B9D3D7DB1A3A}" type="slidenum">
              <a:rPr kumimoji="1" lang="ja-JP" altLang="en-US" smtClean="0"/>
              <a:t>‹#›</a:t>
            </a:fld>
            <a:endParaRPr kumimoji="1" lang="ja-JP" altLang="en-US"/>
          </a:p>
        </p:txBody>
      </p:sp>
    </p:spTree>
    <p:extLst>
      <p:ext uri="{BB962C8B-B14F-4D97-AF65-F5344CB8AC3E}">
        <p14:creationId xmlns:p14="http://schemas.microsoft.com/office/powerpoint/2010/main" val="29714819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窒素の獲得機構について</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2</a:t>
            </a:fld>
            <a:endParaRPr kumimoji="1" lang="ja-JP" altLang="en-US"/>
          </a:p>
        </p:txBody>
      </p:sp>
    </p:spTree>
    <p:extLst>
      <p:ext uri="{BB962C8B-B14F-4D97-AF65-F5344CB8AC3E}">
        <p14:creationId xmlns:p14="http://schemas.microsoft.com/office/powerpoint/2010/main" val="242098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 c</a:t>
            </a:r>
            <a:r>
              <a:rPr kumimoji="1" lang="ja-JP" altLang="en-US"/>
              <a:t>の結果は通常の植物体においても反映されていた。（窒素量が少ないと</a:t>
            </a:r>
            <a:r>
              <a:rPr kumimoji="1" lang="en-US" altLang="ja-JP" dirty="0"/>
              <a:t>CEPDL2</a:t>
            </a:r>
            <a:r>
              <a:rPr kumimoji="1" lang="ja-JP" altLang="en-US"/>
              <a:t>の発現量が上がる）</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18</a:t>
            </a:fld>
            <a:endParaRPr kumimoji="1" lang="ja-JP" altLang="en-US"/>
          </a:p>
        </p:txBody>
      </p:sp>
    </p:spTree>
    <p:extLst>
      <p:ext uri="{BB962C8B-B14F-4D97-AF65-F5344CB8AC3E}">
        <p14:creationId xmlns:p14="http://schemas.microsoft.com/office/powerpoint/2010/main" val="3477076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20</a:t>
            </a:fld>
            <a:endParaRPr kumimoji="1" lang="ja-JP" altLang="en-US"/>
          </a:p>
        </p:txBody>
      </p:sp>
    </p:spTree>
    <p:extLst>
      <p:ext uri="{BB962C8B-B14F-4D97-AF65-F5344CB8AC3E}">
        <p14:creationId xmlns:p14="http://schemas.microsoft.com/office/powerpoint/2010/main" val="15473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25</a:t>
            </a:fld>
            <a:endParaRPr kumimoji="1" lang="ja-JP" altLang="en-US"/>
          </a:p>
        </p:txBody>
      </p:sp>
    </p:spTree>
    <p:extLst>
      <p:ext uri="{BB962C8B-B14F-4D97-AF65-F5344CB8AC3E}">
        <p14:creationId xmlns:p14="http://schemas.microsoft.com/office/powerpoint/2010/main" val="179358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26</a:t>
            </a:fld>
            <a:endParaRPr kumimoji="1" lang="ja-JP" altLang="en-US"/>
          </a:p>
        </p:txBody>
      </p:sp>
    </p:spTree>
    <p:extLst>
      <p:ext uri="{BB962C8B-B14F-4D97-AF65-F5344CB8AC3E}">
        <p14:creationId xmlns:p14="http://schemas.microsoft.com/office/powerpoint/2010/main" val="31576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31</a:t>
            </a:fld>
            <a:endParaRPr kumimoji="1" lang="ja-JP" altLang="en-US"/>
          </a:p>
        </p:txBody>
      </p:sp>
    </p:spTree>
    <p:extLst>
      <p:ext uri="{BB962C8B-B14F-4D97-AF65-F5344CB8AC3E}">
        <p14:creationId xmlns:p14="http://schemas.microsoft.com/office/powerpoint/2010/main" val="297391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窒素の獲得機構について</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33</a:t>
            </a:fld>
            <a:endParaRPr kumimoji="1" lang="ja-JP" altLang="en-US"/>
          </a:p>
        </p:txBody>
      </p:sp>
    </p:spTree>
    <p:extLst>
      <p:ext uri="{BB962C8B-B14F-4D97-AF65-F5344CB8AC3E}">
        <p14:creationId xmlns:p14="http://schemas.microsoft.com/office/powerpoint/2010/main" val="247462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窒素の獲得機構について</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3</a:t>
            </a:fld>
            <a:endParaRPr kumimoji="1" lang="ja-JP" altLang="en-US"/>
          </a:p>
        </p:txBody>
      </p:sp>
    </p:spTree>
    <p:extLst>
      <p:ext uri="{BB962C8B-B14F-4D97-AF65-F5344CB8AC3E}">
        <p14:creationId xmlns:p14="http://schemas.microsoft.com/office/powerpoint/2010/main" val="2040726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窒素の獲得機構について</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4</a:t>
            </a:fld>
            <a:endParaRPr kumimoji="1" lang="ja-JP" altLang="en-US"/>
          </a:p>
        </p:txBody>
      </p:sp>
    </p:spTree>
    <p:extLst>
      <p:ext uri="{BB962C8B-B14F-4D97-AF65-F5344CB8AC3E}">
        <p14:creationId xmlns:p14="http://schemas.microsoft.com/office/powerpoint/2010/main" val="380789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野生型と各過剰発現体の</a:t>
            </a:r>
            <a:r>
              <a:rPr kumimoji="1" lang="en-US" altLang="ja-JP" dirty="0"/>
              <a:t>NRT2.1</a:t>
            </a:r>
            <a:r>
              <a:rPr kumimoji="1" lang="ja-JP" altLang="en-US"/>
              <a:t>の発現量を示したグラフ。</a:t>
            </a:r>
            <a:endParaRPr kumimoji="1" lang="en-US" altLang="ja-JP" dirty="0"/>
          </a:p>
          <a:p>
            <a:r>
              <a:rPr kumimoji="1" lang="en-US" altLang="ja-JP" dirty="0"/>
              <a:t>CEPD1</a:t>
            </a:r>
            <a:r>
              <a:rPr kumimoji="1" lang="ja-JP" altLang="en-US"/>
              <a:t>はシュートから根に輸送されるペプチド。</a:t>
            </a:r>
            <a:r>
              <a:rPr kumimoji="1" lang="en-US" altLang="ja-JP" dirty="0"/>
              <a:t>NRT2.1</a:t>
            </a:r>
            <a:r>
              <a:rPr kumimoji="1" lang="ja-JP" altLang="en-US"/>
              <a:t>（硝酸イオントランスポーター）の発現量を上げることで窒素の輸送を促進する。</a:t>
            </a:r>
            <a:endParaRPr kumimoji="1" lang="en-US" altLang="ja-JP" dirty="0"/>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7</a:t>
            </a:fld>
            <a:endParaRPr kumimoji="1" lang="ja-JP" altLang="en-US"/>
          </a:p>
        </p:txBody>
      </p:sp>
    </p:spTree>
    <p:extLst>
      <p:ext uri="{BB962C8B-B14F-4D97-AF65-F5344CB8AC3E}">
        <p14:creationId xmlns:p14="http://schemas.microsoft.com/office/powerpoint/2010/main" val="3141891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GUS</a:t>
            </a:r>
            <a:r>
              <a:rPr kumimoji="1" lang="ja-JP" altLang="en-US"/>
              <a:t>染色によって</a:t>
            </a:r>
            <a:r>
              <a:rPr kumimoji="1" lang="en-US" altLang="ja-JP" dirty="0"/>
              <a:t>CEPDL2</a:t>
            </a:r>
            <a:r>
              <a:rPr kumimoji="1" lang="ja-JP" altLang="en-US"/>
              <a:t>の発現部位を調べたところシュートの維管束部に発現していることがわかった（</a:t>
            </a:r>
            <a:r>
              <a:rPr kumimoji="1" lang="en-US" altLang="ja-JP" dirty="0"/>
              <a:t>b</a:t>
            </a:r>
            <a:r>
              <a:rPr kumimoji="1" lang="ja-JP" altLang="en-US"/>
              <a:t>）</a:t>
            </a:r>
            <a:endParaRPr kumimoji="1" lang="en-US" altLang="ja-JP" dirty="0"/>
          </a:p>
          <a:p>
            <a:r>
              <a:rPr kumimoji="1" lang="ja-JP" altLang="en-US"/>
              <a:t>また、</a:t>
            </a:r>
            <a:r>
              <a:rPr kumimoji="1" lang="en-US" altLang="ja-JP" dirty="0"/>
              <a:t>CEPDL2</a:t>
            </a:r>
            <a:r>
              <a:rPr kumimoji="1" lang="ja-JP" altLang="en-US"/>
              <a:t>は木部ではなく師部に発現していることがわかった。</a:t>
            </a:r>
            <a:endParaRPr kumimoji="1" lang="en-US" altLang="ja-JP" dirty="0"/>
          </a:p>
          <a:p>
            <a:r>
              <a:rPr kumimoji="1" lang="en-US" altLang="ja-JP" dirty="0"/>
              <a:t>CEPDL2</a:t>
            </a:r>
            <a:r>
              <a:rPr kumimoji="1" lang="ja-JP" altLang="en-US"/>
              <a:t>は根よりもシュートで発現量が多いことがわかった（</a:t>
            </a:r>
            <a:r>
              <a:rPr kumimoji="1" lang="en-US" altLang="ja-JP" dirty="0"/>
              <a:t>d</a:t>
            </a:r>
            <a:r>
              <a:rPr kumimoji="1" lang="ja-JP" altLang="en-US"/>
              <a:t>）</a:t>
            </a:r>
            <a:endParaRPr kumimoji="1" lang="en-US" altLang="ja-JP" dirty="0"/>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8</a:t>
            </a:fld>
            <a:endParaRPr kumimoji="1" lang="ja-JP" altLang="en-US"/>
          </a:p>
        </p:txBody>
      </p:sp>
    </p:spTree>
    <p:extLst>
      <p:ext uri="{BB962C8B-B14F-4D97-AF65-F5344CB8AC3E}">
        <p14:creationId xmlns:p14="http://schemas.microsoft.com/office/powerpoint/2010/main" val="39239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CEPDL2</a:t>
            </a:r>
            <a:r>
              <a:rPr kumimoji="1" lang="ja-JP" altLang="en-US"/>
              <a:t>過剰発現系統においては</a:t>
            </a:r>
            <a:r>
              <a:rPr kumimoji="1" lang="en-US" altLang="ja-JP" dirty="0"/>
              <a:t>NRT2.1</a:t>
            </a:r>
            <a:r>
              <a:rPr kumimoji="1" lang="ja-JP" altLang="en-US"/>
              <a:t>の発現量が上昇していた。</a:t>
            </a:r>
            <a:endParaRPr kumimoji="1" lang="en-US" altLang="ja-JP" dirty="0"/>
          </a:p>
          <a:p>
            <a:r>
              <a:rPr kumimoji="1" lang="ja-JP" altLang="en-US"/>
              <a:t>ほかの窒素輸送体の発現量も調べた。</a:t>
            </a:r>
            <a:endParaRPr kumimoji="1" lang="en-US" altLang="ja-JP" dirty="0"/>
          </a:p>
          <a:p>
            <a:r>
              <a:rPr kumimoji="1" lang="ja-JP" altLang="en-US"/>
              <a:t>ほかの窒素輸送体の発現量も上昇していたが、特に顕著に発現量が上昇していたのは</a:t>
            </a:r>
            <a:r>
              <a:rPr kumimoji="1" lang="en-US" altLang="ja-JP" dirty="0"/>
              <a:t>NRT3.1</a:t>
            </a:r>
            <a:r>
              <a:rPr kumimoji="1" lang="ja-JP" altLang="en-US"/>
              <a:t>と</a:t>
            </a:r>
            <a:r>
              <a:rPr kumimoji="1" lang="en-US" altLang="ja-JP" dirty="0"/>
              <a:t>NRT2.1</a:t>
            </a:r>
            <a:r>
              <a:rPr kumimoji="1" lang="ja-JP" altLang="en-US"/>
              <a:t>だった。</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9</a:t>
            </a:fld>
            <a:endParaRPr kumimoji="1" lang="ja-JP" altLang="en-US"/>
          </a:p>
        </p:txBody>
      </p:sp>
    </p:spTree>
    <p:extLst>
      <p:ext uri="{BB962C8B-B14F-4D97-AF65-F5344CB8AC3E}">
        <p14:creationId xmlns:p14="http://schemas.microsoft.com/office/powerpoint/2010/main" val="271175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CEPDL2</a:t>
            </a:r>
            <a:r>
              <a:rPr kumimoji="1" lang="ja-JP" altLang="en-US"/>
              <a:t>過剰発現系統においては</a:t>
            </a:r>
            <a:r>
              <a:rPr kumimoji="1" lang="en-US" altLang="ja-JP" dirty="0"/>
              <a:t>NRT2.1</a:t>
            </a:r>
            <a:r>
              <a:rPr kumimoji="1" lang="ja-JP" altLang="en-US"/>
              <a:t>の発現量が上昇していた。</a:t>
            </a:r>
            <a:endParaRPr kumimoji="1" lang="en-US" altLang="ja-JP" dirty="0"/>
          </a:p>
          <a:p>
            <a:r>
              <a:rPr kumimoji="1" lang="ja-JP" altLang="en-US"/>
              <a:t>ほかの窒素輸送体の発現量も調べた。</a:t>
            </a:r>
            <a:endParaRPr kumimoji="1" lang="en-US" altLang="ja-JP" dirty="0"/>
          </a:p>
          <a:p>
            <a:r>
              <a:rPr kumimoji="1" lang="ja-JP" altLang="en-US"/>
              <a:t>ほかの窒素輸送体の発現量も上昇していたが、特に顕著に発現量が上昇していたのは</a:t>
            </a:r>
            <a:r>
              <a:rPr kumimoji="1" lang="en-US" altLang="ja-JP" dirty="0"/>
              <a:t>NRT3.1</a:t>
            </a:r>
            <a:r>
              <a:rPr kumimoji="1" lang="ja-JP" altLang="en-US"/>
              <a:t>と</a:t>
            </a:r>
            <a:r>
              <a:rPr kumimoji="1" lang="en-US" altLang="ja-JP" dirty="0"/>
              <a:t>NRT2.1</a:t>
            </a:r>
            <a:r>
              <a:rPr kumimoji="1" lang="ja-JP" altLang="en-US"/>
              <a:t>だった。</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10</a:t>
            </a:fld>
            <a:endParaRPr kumimoji="1" lang="ja-JP" altLang="en-US"/>
          </a:p>
        </p:txBody>
      </p:sp>
    </p:spTree>
    <p:extLst>
      <p:ext uri="{BB962C8B-B14F-4D97-AF65-F5344CB8AC3E}">
        <p14:creationId xmlns:p14="http://schemas.microsoft.com/office/powerpoint/2010/main" val="23149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CEPDL2</a:t>
            </a:r>
            <a:r>
              <a:rPr kumimoji="1" lang="ja-JP" altLang="en-US"/>
              <a:t>過剰発現体においては実際に硝酸イオントランスポーターの発現量は上昇していたが、</a:t>
            </a:r>
            <a:endParaRPr kumimoji="1" lang="en-US" altLang="ja-JP" dirty="0"/>
          </a:p>
          <a:p>
            <a:r>
              <a:rPr kumimoji="1" lang="en-US" altLang="ja-JP" dirty="0"/>
              <a:t>HATS</a:t>
            </a:r>
            <a:r>
              <a:rPr kumimoji="1" lang="ja-JP" altLang="en-US"/>
              <a:t>と</a:t>
            </a:r>
            <a:r>
              <a:rPr kumimoji="1" lang="en-US" altLang="ja-JP" dirty="0"/>
              <a:t>LATS</a:t>
            </a:r>
            <a:r>
              <a:rPr kumimoji="1" lang="ja-JP" altLang="en-US"/>
              <a:t>ってどう区別されるのか？</a:t>
            </a:r>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11</a:t>
            </a:fld>
            <a:endParaRPr kumimoji="1" lang="ja-JP" altLang="en-US"/>
          </a:p>
        </p:txBody>
      </p:sp>
    </p:spTree>
    <p:extLst>
      <p:ext uri="{BB962C8B-B14F-4D97-AF65-F5344CB8AC3E}">
        <p14:creationId xmlns:p14="http://schemas.microsoft.com/office/powerpoint/2010/main" val="29384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10AC74B-5924-4342-A4F0-B9D3D7DB1A3A}" type="slidenum">
              <a:rPr kumimoji="1" lang="ja-JP" altLang="en-US" smtClean="0"/>
              <a:t>16</a:t>
            </a:fld>
            <a:endParaRPr kumimoji="1" lang="ja-JP" altLang="en-US"/>
          </a:p>
        </p:txBody>
      </p:sp>
    </p:spTree>
    <p:extLst>
      <p:ext uri="{BB962C8B-B14F-4D97-AF65-F5344CB8AC3E}">
        <p14:creationId xmlns:p14="http://schemas.microsoft.com/office/powerpoint/2010/main" val="270006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72410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29966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784147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2743341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02262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67781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31635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75855"/>
          </a:xfrm>
          <a:solidFill>
            <a:schemeClr val="accent1"/>
          </a:solidFill>
        </p:spPr>
        <p:txBody>
          <a:bodyPr/>
          <a:lstStyle>
            <a:lvl1pPr>
              <a:defRPr>
                <a:solidFill>
                  <a:schemeClr val="bg1"/>
                </a:solidFill>
              </a:defRPr>
            </a:lvl1pPr>
          </a:lstStyle>
          <a:p>
            <a:r>
              <a:rPr lang="ja-JP" altLang="en-US"/>
              <a:t>マスター タイトルの書式設定</a:t>
            </a:r>
            <a:endParaRPr lang="en-US" dirty="0"/>
          </a:p>
        </p:txBody>
      </p:sp>
      <p:sp>
        <p:nvSpPr>
          <p:cNvPr id="5" name="Slide Number Placeholder 4"/>
          <p:cNvSpPr>
            <a:spLocks noGrp="1"/>
          </p:cNvSpPr>
          <p:nvPr>
            <p:ph type="sldNum" sz="quarter" idx="12"/>
          </p:nvPr>
        </p:nvSpPr>
        <p:spPr>
          <a:xfrm>
            <a:off x="8719705" y="426606"/>
            <a:ext cx="424295" cy="365125"/>
          </a:xfrm>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905427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3967104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902408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BF55B48-49B9-BA48-BED9-6DE13C4267DE}" type="datetimeFigureOut">
              <a:rPr kumimoji="1" lang="ja-JP" altLang="en-US" smtClean="0"/>
              <a:t>2020/10/30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181483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55B48-49B9-BA48-BED9-6DE13C4267DE}" type="datetimeFigureOut">
              <a:rPr kumimoji="1" lang="ja-JP" altLang="en-US" smtClean="0"/>
              <a:t>2020/10/30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ADE31-554E-3A41-88D8-F05CDE460DD1}" type="slidenum">
              <a:rPr kumimoji="1" lang="ja-JP" altLang="en-US" smtClean="0"/>
              <a:t>‹#›</a:t>
            </a:fld>
            <a:endParaRPr kumimoji="1" lang="ja-JP" altLang="en-US"/>
          </a:p>
        </p:txBody>
      </p:sp>
    </p:spTree>
    <p:extLst>
      <p:ext uri="{BB962C8B-B14F-4D97-AF65-F5344CB8AC3E}">
        <p14:creationId xmlns:p14="http://schemas.microsoft.com/office/powerpoint/2010/main" val="4249345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D2EF58-9DE2-544E-91D5-E6BCC3EDEF38}"/>
              </a:ext>
            </a:extLst>
          </p:cNvPr>
          <p:cNvSpPr>
            <a:spLocks noGrp="1"/>
          </p:cNvSpPr>
          <p:nvPr>
            <p:ph type="ctrTitle"/>
          </p:nvPr>
        </p:nvSpPr>
        <p:spPr>
          <a:xfrm>
            <a:off x="0" y="0"/>
            <a:ext cx="9144000" cy="3509963"/>
          </a:xfrm>
        </p:spPr>
        <p:txBody>
          <a:bodyPr>
            <a:noAutofit/>
          </a:bodyPr>
          <a:lstStyle/>
          <a:p>
            <a:r>
              <a:rPr lang="en" altLang="ja-JP" sz="4000" dirty="0"/>
              <a:t>Shoot-to-root mobile CEPD-like 2 integrates shoot nitrogen status to systemically regulate nitrate</a:t>
            </a:r>
            <a:br>
              <a:rPr lang="en" altLang="ja-JP" sz="4000" dirty="0"/>
            </a:br>
            <a:r>
              <a:rPr lang="en" altLang="ja-JP" sz="4000" dirty="0"/>
              <a:t>uptake in </a:t>
            </a:r>
            <a:r>
              <a:rPr lang="en" altLang="ja-JP" sz="4000" i="1" dirty="0"/>
              <a:t>Arabidopsis</a:t>
            </a:r>
            <a:endParaRPr kumimoji="1" lang="ja-JP" altLang="en-US" sz="4000" i="1"/>
          </a:p>
        </p:txBody>
      </p:sp>
      <p:sp>
        <p:nvSpPr>
          <p:cNvPr id="3" name="字幕 2">
            <a:extLst>
              <a:ext uri="{FF2B5EF4-FFF2-40B4-BE49-F238E27FC236}">
                <a16:creationId xmlns:a16="http://schemas.microsoft.com/office/drawing/2014/main" id="{C1466220-3443-904D-B094-A149FD978BB8}"/>
              </a:ext>
            </a:extLst>
          </p:cNvPr>
          <p:cNvSpPr>
            <a:spLocks noGrp="1"/>
          </p:cNvSpPr>
          <p:nvPr>
            <p:ph type="subTitle" idx="1"/>
          </p:nvPr>
        </p:nvSpPr>
        <p:spPr/>
        <p:txBody>
          <a:bodyPr>
            <a:normAutofit lnSpcReduction="10000"/>
          </a:bodyPr>
          <a:lstStyle/>
          <a:p>
            <a:r>
              <a:rPr lang="en" altLang="ja-JP" dirty="0"/>
              <a:t>Ryosuke Ota, Yuri Ohkubo, Yasuko Yamashita, Mari Ogawa-Ohnishi &amp;</a:t>
            </a:r>
          </a:p>
          <a:p>
            <a:r>
              <a:rPr lang="en" altLang="ja-JP" dirty="0" err="1"/>
              <a:t>Yoshikatsu</a:t>
            </a:r>
            <a:r>
              <a:rPr lang="en" altLang="ja-JP" dirty="0"/>
              <a:t> </a:t>
            </a:r>
            <a:r>
              <a:rPr lang="en" altLang="ja-JP" dirty="0" err="1"/>
              <a:t>Matsubayashi</a:t>
            </a:r>
            <a:endParaRPr lang="en" altLang="ja-JP" dirty="0"/>
          </a:p>
          <a:p>
            <a:r>
              <a:rPr lang="en" altLang="ja-JP" i="1" dirty="0"/>
              <a:t>Nature Communications 2020, 11, 1-9</a:t>
            </a:r>
          </a:p>
          <a:p>
            <a:endParaRPr lang="en" altLang="ja-JP" dirty="0"/>
          </a:p>
          <a:p>
            <a:endParaRPr kumimoji="1" lang="ja-JP" altLang="en-US"/>
          </a:p>
        </p:txBody>
      </p:sp>
    </p:spTree>
    <p:extLst>
      <p:ext uri="{BB962C8B-B14F-4D97-AF65-F5344CB8AC3E}">
        <p14:creationId xmlns:p14="http://schemas.microsoft.com/office/powerpoint/2010/main" val="325334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B7FD8-566F-B448-BFE6-9F74EB6D81C1}"/>
              </a:ext>
            </a:extLst>
          </p:cNvPr>
          <p:cNvSpPr>
            <a:spLocks noGrp="1"/>
          </p:cNvSpPr>
          <p:nvPr>
            <p:ph type="title"/>
          </p:nvPr>
        </p:nvSpPr>
        <p:spPr/>
        <p:txBody>
          <a:bodyPr>
            <a:normAutofit fontScale="90000"/>
          </a:bodyPr>
          <a:lstStyle/>
          <a:p>
            <a:r>
              <a:rPr kumimoji="1" lang="en-US" altLang="ja-JP" sz="2800" dirty="0"/>
              <a:t>CEPDL2</a:t>
            </a:r>
            <a:r>
              <a:rPr kumimoji="1" lang="ja-JP" altLang="en-US" sz="2800"/>
              <a:t>過剰発現系統の硝酸イオントランスポーター遺伝子の</a:t>
            </a:r>
            <a:br>
              <a:rPr kumimoji="1" lang="en-US" altLang="ja-JP" sz="2800" dirty="0"/>
            </a:br>
            <a:r>
              <a:rPr kumimoji="1" lang="ja-JP" altLang="en-US" sz="2800"/>
              <a:t>発現量は増加した</a:t>
            </a:r>
          </a:p>
        </p:txBody>
      </p:sp>
      <p:pic>
        <p:nvPicPr>
          <p:cNvPr id="3" name="図 2">
            <a:extLst>
              <a:ext uri="{FF2B5EF4-FFF2-40B4-BE49-F238E27FC236}">
                <a16:creationId xmlns:a16="http://schemas.microsoft.com/office/drawing/2014/main" id="{BA4C9ACE-5347-464E-99EC-4C37621CFA05}"/>
              </a:ext>
            </a:extLst>
          </p:cNvPr>
          <p:cNvPicPr>
            <a:picLocks noChangeAspect="1"/>
          </p:cNvPicPr>
          <p:nvPr/>
        </p:nvPicPr>
        <p:blipFill>
          <a:blip r:embed="rId3"/>
          <a:stretch>
            <a:fillRect/>
          </a:stretch>
        </p:blipFill>
        <p:spPr>
          <a:xfrm>
            <a:off x="241300" y="1492250"/>
            <a:ext cx="8661400" cy="3873500"/>
          </a:xfrm>
          <a:prstGeom prst="rect">
            <a:avLst/>
          </a:prstGeom>
        </p:spPr>
      </p:pic>
      <p:sp>
        <p:nvSpPr>
          <p:cNvPr id="4" name="正方形/長方形 3">
            <a:extLst>
              <a:ext uri="{FF2B5EF4-FFF2-40B4-BE49-F238E27FC236}">
                <a16:creationId xmlns:a16="http://schemas.microsoft.com/office/drawing/2014/main" id="{3FF15BD3-35B6-5940-8723-BEBFBE5C0AD7}"/>
              </a:ext>
            </a:extLst>
          </p:cNvPr>
          <p:cNvSpPr/>
          <p:nvPr/>
        </p:nvSpPr>
        <p:spPr>
          <a:xfrm>
            <a:off x="6918755" y="3323968"/>
            <a:ext cx="777445" cy="107503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C57E178-06DA-1D4E-8AC2-73AEAF8282F5}"/>
              </a:ext>
            </a:extLst>
          </p:cNvPr>
          <p:cNvSpPr/>
          <p:nvPr/>
        </p:nvSpPr>
        <p:spPr>
          <a:xfrm>
            <a:off x="7909355" y="3323968"/>
            <a:ext cx="777445" cy="107503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46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A47F1E-3DEB-C84D-BAF5-ACFE036090EB}"/>
              </a:ext>
            </a:extLst>
          </p:cNvPr>
          <p:cNvSpPr>
            <a:spLocks noGrp="1"/>
          </p:cNvSpPr>
          <p:nvPr>
            <p:ph type="title"/>
          </p:nvPr>
        </p:nvSpPr>
        <p:spPr/>
        <p:txBody>
          <a:bodyPr>
            <a:normAutofit fontScale="90000"/>
          </a:bodyPr>
          <a:lstStyle/>
          <a:p>
            <a:r>
              <a:rPr lang="en-US" altLang="ja-JP" sz="2800" dirty="0"/>
              <a:t>CEPDL2</a:t>
            </a:r>
            <a:r>
              <a:rPr lang="ja-JP" altLang="en-US" sz="2800"/>
              <a:t>過剰発現系統は低濃度の硝酸イオン培地でも</a:t>
            </a:r>
            <a:br>
              <a:rPr lang="en-US" altLang="ja-JP" sz="2800" dirty="0"/>
            </a:br>
            <a:r>
              <a:rPr lang="ja-JP" altLang="en-US" sz="2800"/>
              <a:t>窒素取り込みは促進されていた</a:t>
            </a:r>
            <a:endParaRPr kumimoji="1" lang="ja-JP" altLang="en-US" sz="2800"/>
          </a:p>
        </p:txBody>
      </p:sp>
      <p:pic>
        <p:nvPicPr>
          <p:cNvPr id="3" name="図 2">
            <a:extLst>
              <a:ext uri="{FF2B5EF4-FFF2-40B4-BE49-F238E27FC236}">
                <a16:creationId xmlns:a16="http://schemas.microsoft.com/office/drawing/2014/main" id="{FAC888E0-5D5A-394B-81DB-047A163242E9}"/>
              </a:ext>
            </a:extLst>
          </p:cNvPr>
          <p:cNvPicPr>
            <a:picLocks noChangeAspect="1"/>
          </p:cNvPicPr>
          <p:nvPr/>
        </p:nvPicPr>
        <p:blipFill>
          <a:blip r:embed="rId3"/>
          <a:stretch>
            <a:fillRect/>
          </a:stretch>
        </p:blipFill>
        <p:spPr>
          <a:xfrm>
            <a:off x="717550" y="888439"/>
            <a:ext cx="7708900" cy="5562600"/>
          </a:xfrm>
          <a:prstGeom prst="rect">
            <a:avLst/>
          </a:prstGeom>
        </p:spPr>
      </p:pic>
    </p:spTree>
    <p:extLst>
      <p:ext uri="{BB962C8B-B14F-4D97-AF65-F5344CB8AC3E}">
        <p14:creationId xmlns:p14="http://schemas.microsoft.com/office/powerpoint/2010/main" val="327685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4C7D4-0255-DA41-B1A3-57A472665A15}"/>
              </a:ext>
            </a:extLst>
          </p:cNvPr>
          <p:cNvSpPr>
            <a:spLocks noGrp="1"/>
          </p:cNvSpPr>
          <p:nvPr>
            <p:ph type="title"/>
          </p:nvPr>
        </p:nvSpPr>
        <p:spPr/>
        <p:txBody>
          <a:bodyPr>
            <a:normAutofit fontScale="90000"/>
          </a:bodyPr>
          <a:lstStyle/>
          <a:p>
            <a:r>
              <a:rPr kumimoji="1" lang="en-US" altLang="ja-JP" sz="2800" dirty="0"/>
              <a:t>CEPDL2</a:t>
            </a:r>
            <a:r>
              <a:rPr kumimoji="1" lang="ja-JP" altLang="en-US" sz="2800"/>
              <a:t>過剰発現系統のシュートの窒素含有量は</a:t>
            </a:r>
            <a:br>
              <a:rPr kumimoji="1" lang="en-US" altLang="ja-JP" sz="2800" dirty="0"/>
            </a:br>
            <a:r>
              <a:rPr kumimoji="1" lang="ja-JP" altLang="en-US" sz="2800"/>
              <a:t>野生型と比較し有意に増加していた</a:t>
            </a:r>
          </a:p>
        </p:txBody>
      </p:sp>
      <p:pic>
        <p:nvPicPr>
          <p:cNvPr id="3" name="図 2">
            <a:extLst>
              <a:ext uri="{FF2B5EF4-FFF2-40B4-BE49-F238E27FC236}">
                <a16:creationId xmlns:a16="http://schemas.microsoft.com/office/drawing/2014/main" id="{1144346A-8122-B74B-8AF5-BB9E8DB15597}"/>
              </a:ext>
            </a:extLst>
          </p:cNvPr>
          <p:cNvPicPr>
            <a:picLocks noChangeAspect="1"/>
          </p:cNvPicPr>
          <p:nvPr/>
        </p:nvPicPr>
        <p:blipFill>
          <a:blip r:embed="rId2"/>
          <a:stretch>
            <a:fillRect/>
          </a:stretch>
        </p:blipFill>
        <p:spPr>
          <a:xfrm>
            <a:off x="1422400" y="1009034"/>
            <a:ext cx="6299200" cy="5105400"/>
          </a:xfrm>
          <a:prstGeom prst="rect">
            <a:avLst/>
          </a:prstGeom>
        </p:spPr>
      </p:pic>
    </p:spTree>
    <p:extLst>
      <p:ext uri="{BB962C8B-B14F-4D97-AF65-F5344CB8AC3E}">
        <p14:creationId xmlns:p14="http://schemas.microsoft.com/office/powerpoint/2010/main" val="235928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183E-762F-C048-9FD6-01E0F22225A3}"/>
              </a:ext>
            </a:extLst>
          </p:cNvPr>
          <p:cNvSpPr>
            <a:spLocks noGrp="1"/>
          </p:cNvSpPr>
          <p:nvPr>
            <p:ph type="title"/>
          </p:nvPr>
        </p:nvSpPr>
        <p:spPr/>
        <p:txBody>
          <a:bodyPr>
            <a:noAutofit/>
          </a:bodyPr>
          <a:lstStyle/>
          <a:p>
            <a:r>
              <a:rPr kumimoji="1" lang="ja-JP" altLang="en-US" sz="3200"/>
              <a:t>窒素欠乏培地に植え替えてから発現解析</a:t>
            </a:r>
          </a:p>
        </p:txBody>
      </p:sp>
      <p:sp>
        <p:nvSpPr>
          <p:cNvPr id="93" name="テキスト ボックス 92">
            <a:extLst>
              <a:ext uri="{FF2B5EF4-FFF2-40B4-BE49-F238E27FC236}">
                <a16:creationId xmlns:a16="http://schemas.microsoft.com/office/drawing/2014/main" id="{AE933653-520B-2B41-8002-E0D1F9E08428}"/>
              </a:ext>
            </a:extLst>
          </p:cNvPr>
          <p:cNvSpPr txBox="1"/>
          <p:nvPr/>
        </p:nvSpPr>
        <p:spPr>
          <a:xfrm>
            <a:off x="8049740" y="3416709"/>
            <a:ext cx="1107996" cy="369332"/>
          </a:xfrm>
          <a:prstGeom prst="rect">
            <a:avLst/>
          </a:prstGeom>
          <a:noFill/>
        </p:spPr>
        <p:txBody>
          <a:bodyPr wrap="none" rtlCol="0">
            <a:spAutoFit/>
          </a:bodyPr>
          <a:lstStyle/>
          <a:p>
            <a:r>
              <a:rPr kumimoji="1" lang="ja-JP" altLang="en-US"/>
              <a:t>発現解析</a:t>
            </a:r>
          </a:p>
        </p:txBody>
      </p:sp>
      <p:grpSp>
        <p:nvGrpSpPr>
          <p:cNvPr id="95" name="グループ化 94">
            <a:extLst>
              <a:ext uri="{FF2B5EF4-FFF2-40B4-BE49-F238E27FC236}">
                <a16:creationId xmlns:a16="http://schemas.microsoft.com/office/drawing/2014/main" id="{ABB787E9-A983-0D42-AF41-8A164879F2F8}"/>
              </a:ext>
            </a:extLst>
          </p:cNvPr>
          <p:cNvGrpSpPr/>
          <p:nvPr/>
        </p:nvGrpSpPr>
        <p:grpSpPr>
          <a:xfrm rot="5400000">
            <a:off x="7206905" y="3022239"/>
            <a:ext cx="169863" cy="1158272"/>
            <a:chOff x="4527793" y="3871000"/>
            <a:chExt cx="327730" cy="2386589"/>
          </a:xfrm>
        </p:grpSpPr>
        <p:cxnSp>
          <p:nvCxnSpPr>
            <p:cNvPr id="96" name="直線コネクタ 95">
              <a:extLst>
                <a:ext uri="{FF2B5EF4-FFF2-40B4-BE49-F238E27FC236}">
                  <a16:creationId xmlns:a16="http://schemas.microsoft.com/office/drawing/2014/main" id="{A2D23A8F-D8B2-044B-A4C9-E440E4AC69CE}"/>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三角形 96">
              <a:extLst>
                <a:ext uri="{FF2B5EF4-FFF2-40B4-BE49-F238E27FC236}">
                  <a16:creationId xmlns:a16="http://schemas.microsoft.com/office/drawing/2014/main" id="{2BD97B34-91F5-5F4B-8897-A87DB753919C}"/>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565EC2F-F9ED-B148-9E0C-71542B789C0A}"/>
              </a:ext>
            </a:extLst>
          </p:cNvPr>
          <p:cNvGrpSpPr/>
          <p:nvPr/>
        </p:nvGrpSpPr>
        <p:grpSpPr>
          <a:xfrm>
            <a:off x="222073" y="1550774"/>
            <a:ext cx="7100341" cy="4909519"/>
            <a:chOff x="222073" y="1550774"/>
            <a:chExt cx="7100341" cy="4909519"/>
          </a:xfrm>
        </p:grpSpPr>
        <p:sp>
          <p:nvSpPr>
            <p:cNvPr id="3" name="円柱 2">
              <a:extLst>
                <a:ext uri="{FF2B5EF4-FFF2-40B4-BE49-F238E27FC236}">
                  <a16:creationId xmlns:a16="http://schemas.microsoft.com/office/drawing/2014/main" id="{BFB17308-7EEF-A94B-B6AE-2510D58F09CD}"/>
                </a:ext>
              </a:extLst>
            </p:cNvPr>
            <p:cNvSpPr/>
            <p:nvPr/>
          </p:nvSpPr>
          <p:spPr>
            <a:xfrm>
              <a:off x="540262" y="3284067"/>
              <a:ext cx="2421925" cy="775854"/>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円柱 3">
              <a:extLst>
                <a:ext uri="{FF2B5EF4-FFF2-40B4-BE49-F238E27FC236}">
                  <a16:creationId xmlns:a16="http://schemas.microsoft.com/office/drawing/2014/main" id="{B4B54E21-80EA-4046-B5A3-A59882D8C1BB}"/>
                </a:ext>
              </a:extLst>
            </p:cNvPr>
            <p:cNvSpPr/>
            <p:nvPr/>
          </p:nvSpPr>
          <p:spPr>
            <a:xfrm>
              <a:off x="4719885" y="4588295"/>
              <a:ext cx="2421925" cy="775854"/>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50DAAE3-2F88-F24B-A1E3-07EB410D7836}"/>
                </a:ext>
              </a:extLst>
            </p:cNvPr>
            <p:cNvSpPr txBox="1"/>
            <p:nvPr/>
          </p:nvSpPr>
          <p:spPr>
            <a:xfrm>
              <a:off x="5415322" y="6090961"/>
              <a:ext cx="1031051" cy="369332"/>
            </a:xfrm>
            <a:prstGeom prst="rect">
              <a:avLst/>
            </a:prstGeom>
            <a:noFill/>
          </p:spPr>
          <p:txBody>
            <a:bodyPr wrap="none" rtlCol="0">
              <a:spAutoFit/>
            </a:bodyPr>
            <a:lstStyle/>
            <a:p>
              <a:r>
                <a:rPr kumimoji="1" lang="en-US" altLang="ja-JP" dirty="0"/>
                <a:t>24h</a:t>
              </a:r>
              <a:r>
                <a:rPr kumimoji="1" lang="ja-JP" altLang="en-US"/>
                <a:t>培養</a:t>
              </a:r>
            </a:p>
          </p:txBody>
        </p:sp>
        <p:sp>
          <p:nvSpPr>
            <p:cNvPr id="6" name="テキスト ボックス 5">
              <a:extLst>
                <a:ext uri="{FF2B5EF4-FFF2-40B4-BE49-F238E27FC236}">
                  <a16:creationId xmlns:a16="http://schemas.microsoft.com/office/drawing/2014/main" id="{443AB506-5720-B04C-9DF1-7A085A770D23}"/>
                </a:ext>
              </a:extLst>
            </p:cNvPr>
            <p:cNvSpPr txBox="1"/>
            <p:nvPr/>
          </p:nvSpPr>
          <p:spPr>
            <a:xfrm>
              <a:off x="359657" y="4238661"/>
              <a:ext cx="2783134" cy="369332"/>
            </a:xfrm>
            <a:prstGeom prst="rect">
              <a:avLst/>
            </a:prstGeom>
            <a:noFill/>
          </p:spPr>
          <p:txBody>
            <a:bodyPr wrap="none" rtlCol="0">
              <a:spAutoFit/>
            </a:bodyPr>
            <a:lstStyle/>
            <a:p>
              <a:r>
                <a:rPr kumimoji="1" lang="en-US" altLang="ja-JP" dirty="0"/>
                <a:t>10mM NH</a:t>
              </a:r>
              <a:r>
                <a:rPr kumimoji="1" lang="en-US" altLang="ja-JP" baseline="-25000" dirty="0"/>
                <a:t>4</a:t>
              </a:r>
              <a:r>
                <a:rPr kumimoji="1" lang="en-US" altLang="ja-JP" baseline="30000" dirty="0"/>
                <a:t>+</a:t>
              </a:r>
              <a:r>
                <a:rPr kumimoji="1" lang="en-US" altLang="ja-JP" dirty="0"/>
                <a:t>, 10mM NO</a:t>
              </a:r>
              <a:r>
                <a:rPr kumimoji="1" lang="en-US" altLang="ja-JP" baseline="-25000" dirty="0"/>
                <a:t>3</a:t>
              </a:r>
              <a:r>
                <a:rPr kumimoji="1" lang="en-US" altLang="ja-JP" baseline="30000" dirty="0"/>
                <a:t>-</a:t>
              </a:r>
              <a:endParaRPr kumimoji="1" lang="ja-JP" altLang="en-US" baseline="30000"/>
            </a:p>
          </p:txBody>
        </p:sp>
        <p:sp>
          <p:nvSpPr>
            <p:cNvPr id="8" name="テキスト ボックス 7">
              <a:extLst>
                <a:ext uri="{FF2B5EF4-FFF2-40B4-BE49-F238E27FC236}">
                  <a16:creationId xmlns:a16="http://schemas.microsoft.com/office/drawing/2014/main" id="{3812D290-A97C-C047-984C-AEDADF6D66F7}"/>
                </a:ext>
              </a:extLst>
            </p:cNvPr>
            <p:cNvSpPr txBox="1"/>
            <p:nvPr/>
          </p:nvSpPr>
          <p:spPr>
            <a:xfrm>
              <a:off x="222073" y="4781606"/>
              <a:ext cx="4288353" cy="646331"/>
            </a:xfrm>
            <a:prstGeom prst="rect">
              <a:avLst/>
            </a:prstGeom>
            <a:noFill/>
          </p:spPr>
          <p:txBody>
            <a:bodyPr wrap="none" rtlCol="0">
              <a:spAutoFit/>
            </a:bodyPr>
            <a:lstStyle/>
            <a:p>
              <a:r>
                <a:rPr kumimoji="1" lang="en-US" altLang="ja-JP" dirty="0"/>
                <a:t>12</a:t>
              </a:r>
              <a:r>
                <a:rPr kumimoji="1" lang="ja-JP" altLang="en-US"/>
                <a:t>日間培養したシロイヌナズナの根を切る</a:t>
              </a:r>
              <a:endParaRPr kumimoji="1" lang="en-US" altLang="ja-JP" dirty="0"/>
            </a:p>
            <a:p>
              <a:r>
                <a:rPr kumimoji="1" lang="ja-JP" altLang="en-US"/>
                <a:t>→根由来のシグナルの影響を除去</a:t>
              </a:r>
            </a:p>
          </p:txBody>
        </p:sp>
        <p:sp>
          <p:nvSpPr>
            <p:cNvPr id="10" name="テキスト ボックス 9">
              <a:extLst>
                <a:ext uri="{FF2B5EF4-FFF2-40B4-BE49-F238E27FC236}">
                  <a16:creationId xmlns:a16="http://schemas.microsoft.com/office/drawing/2014/main" id="{6F45784E-154B-004C-B2B0-5C61D4FE7AF5}"/>
                </a:ext>
              </a:extLst>
            </p:cNvPr>
            <p:cNvSpPr txBox="1"/>
            <p:nvPr/>
          </p:nvSpPr>
          <p:spPr>
            <a:xfrm>
              <a:off x="4701985" y="5542889"/>
              <a:ext cx="2457724" cy="369332"/>
            </a:xfrm>
            <a:prstGeom prst="rect">
              <a:avLst/>
            </a:prstGeom>
            <a:noFill/>
          </p:spPr>
          <p:txBody>
            <a:bodyPr wrap="none" rtlCol="0">
              <a:spAutoFit/>
            </a:bodyPr>
            <a:lstStyle/>
            <a:p>
              <a:r>
                <a:rPr kumimoji="1" lang="en-US" altLang="ja-JP" dirty="0"/>
                <a:t>0mM NH</a:t>
              </a:r>
              <a:r>
                <a:rPr kumimoji="1" lang="en-US" altLang="ja-JP" baseline="-25000" dirty="0"/>
                <a:t>4</a:t>
              </a:r>
              <a:r>
                <a:rPr kumimoji="1" lang="en-US" altLang="ja-JP" baseline="30000" dirty="0"/>
                <a:t>+</a:t>
              </a:r>
              <a:r>
                <a:rPr kumimoji="1" lang="en-US" altLang="ja-JP" dirty="0"/>
                <a:t>, 0mM NO</a:t>
              </a:r>
              <a:r>
                <a:rPr kumimoji="1" lang="en-US" altLang="ja-JP" baseline="-25000" dirty="0"/>
                <a:t>3</a:t>
              </a:r>
              <a:r>
                <a:rPr kumimoji="1" lang="en-US" altLang="ja-JP" baseline="30000" dirty="0"/>
                <a:t>-</a:t>
              </a:r>
              <a:endParaRPr kumimoji="1" lang="ja-JP" altLang="en-US" baseline="30000"/>
            </a:p>
          </p:txBody>
        </p:sp>
        <p:sp>
          <p:nvSpPr>
            <p:cNvPr id="12" name="円柱 11">
              <a:extLst>
                <a:ext uri="{FF2B5EF4-FFF2-40B4-BE49-F238E27FC236}">
                  <a16:creationId xmlns:a16="http://schemas.microsoft.com/office/drawing/2014/main" id="{7D7EA3B6-A899-3A43-8177-F093E7EE03BF}"/>
                </a:ext>
              </a:extLst>
            </p:cNvPr>
            <p:cNvSpPr/>
            <p:nvPr/>
          </p:nvSpPr>
          <p:spPr>
            <a:xfrm>
              <a:off x="4719885" y="1721555"/>
              <a:ext cx="2421925" cy="775854"/>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496D3DA-1AAB-3B42-A9BD-A0941D678619}"/>
                </a:ext>
              </a:extLst>
            </p:cNvPr>
            <p:cNvSpPr txBox="1"/>
            <p:nvPr/>
          </p:nvSpPr>
          <p:spPr>
            <a:xfrm>
              <a:off x="4539280" y="2676149"/>
              <a:ext cx="2783134" cy="369332"/>
            </a:xfrm>
            <a:prstGeom prst="rect">
              <a:avLst/>
            </a:prstGeom>
            <a:noFill/>
          </p:spPr>
          <p:txBody>
            <a:bodyPr wrap="none" rtlCol="0">
              <a:spAutoFit/>
            </a:bodyPr>
            <a:lstStyle/>
            <a:p>
              <a:r>
                <a:rPr kumimoji="1" lang="en-US" altLang="ja-JP" dirty="0"/>
                <a:t>10mM NH</a:t>
              </a:r>
              <a:r>
                <a:rPr kumimoji="1" lang="en-US" altLang="ja-JP" baseline="-25000" dirty="0"/>
                <a:t>4</a:t>
              </a:r>
              <a:r>
                <a:rPr kumimoji="1" lang="en-US" altLang="ja-JP" baseline="30000" dirty="0"/>
                <a:t>+</a:t>
              </a:r>
              <a:r>
                <a:rPr kumimoji="1" lang="en-US" altLang="ja-JP" dirty="0"/>
                <a:t>, 10mM NO</a:t>
              </a:r>
              <a:r>
                <a:rPr kumimoji="1" lang="en-US" altLang="ja-JP" baseline="-25000" dirty="0"/>
                <a:t>3</a:t>
              </a:r>
              <a:r>
                <a:rPr kumimoji="1" lang="en-US" altLang="ja-JP" baseline="30000" dirty="0"/>
                <a:t>-</a:t>
              </a:r>
              <a:endParaRPr kumimoji="1" lang="ja-JP" altLang="en-US" baseline="30000"/>
            </a:p>
          </p:txBody>
        </p:sp>
        <p:sp>
          <p:nvSpPr>
            <p:cNvPr id="14" name="テキスト ボックス 13">
              <a:extLst>
                <a:ext uri="{FF2B5EF4-FFF2-40B4-BE49-F238E27FC236}">
                  <a16:creationId xmlns:a16="http://schemas.microsoft.com/office/drawing/2014/main" id="{39E54A3D-04C1-A24F-9633-605D3B331A2A}"/>
                </a:ext>
              </a:extLst>
            </p:cNvPr>
            <p:cNvSpPr txBox="1"/>
            <p:nvPr/>
          </p:nvSpPr>
          <p:spPr>
            <a:xfrm>
              <a:off x="5492266" y="4994817"/>
              <a:ext cx="877163" cy="369332"/>
            </a:xfrm>
            <a:prstGeom prst="rect">
              <a:avLst/>
            </a:prstGeom>
            <a:noFill/>
          </p:spPr>
          <p:txBody>
            <a:bodyPr wrap="none" rtlCol="0">
              <a:spAutoFit/>
            </a:bodyPr>
            <a:lstStyle/>
            <a:p>
              <a:r>
                <a:rPr kumimoji="1" lang="ja-JP" altLang="en-US"/>
                <a:t>実験区</a:t>
              </a:r>
            </a:p>
          </p:txBody>
        </p:sp>
        <p:sp>
          <p:nvSpPr>
            <p:cNvPr id="15" name="テキスト ボックス 14">
              <a:extLst>
                <a:ext uri="{FF2B5EF4-FFF2-40B4-BE49-F238E27FC236}">
                  <a16:creationId xmlns:a16="http://schemas.microsoft.com/office/drawing/2014/main" id="{D00DCA50-C014-A14E-91C1-63BE74D3C4DE}"/>
                </a:ext>
              </a:extLst>
            </p:cNvPr>
            <p:cNvSpPr txBox="1"/>
            <p:nvPr/>
          </p:nvSpPr>
          <p:spPr>
            <a:xfrm>
              <a:off x="5492266" y="2134003"/>
              <a:ext cx="877163" cy="369332"/>
            </a:xfrm>
            <a:prstGeom prst="rect">
              <a:avLst/>
            </a:prstGeom>
            <a:noFill/>
          </p:spPr>
          <p:txBody>
            <a:bodyPr wrap="none" rtlCol="0">
              <a:spAutoFit/>
            </a:bodyPr>
            <a:lstStyle/>
            <a:p>
              <a:r>
                <a:rPr kumimoji="1" lang="ja-JP" altLang="en-US"/>
                <a:t>対照区</a:t>
              </a:r>
              <a:endParaRPr kumimoji="1" lang="en-US" altLang="ja-JP" dirty="0"/>
            </a:p>
          </p:txBody>
        </p:sp>
        <p:grpSp>
          <p:nvGrpSpPr>
            <p:cNvPr id="16" name="グループ化 15">
              <a:extLst>
                <a:ext uri="{FF2B5EF4-FFF2-40B4-BE49-F238E27FC236}">
                  <a16:creationId xmlns:a16="http://schemas.microsoft.com/office/drawing/2014/main" id="{16EA6B40-6D1E-DB4C-9C36-7B8F1976D610}"/>
                </a:ext>
              </a:extLst>
            </p:cNvPr>
            <p:cNvGrpSpPr/>
            <p:nvPr/>
          </p:nvGrpSpPr>
          <p:grpSpPr>
            <a:xfrm rot="3104736">
              <a:off x="4131700" y="2272577"/>
              <a:ext cx="169863" cy="1158272"/>
              <a:chOff x="4527793" y="3871000"/>
              <a:chExt cx="327730" cy="2386589"/>
            </a:xfrm>
          </p:grpSpPr>
          <p:cxnSp>
            <p:nvCxnSpPr>
              <p:cNvPr id="17" name="直線コネクタ 16">
                <a:extLst>
                  <a:ext uri="{FF2B5EF4-FFF2-40B4-BE49-F238E27FC236}">
                    <a16:creationId xmlns:a16="http://schemas.microsoft.com/office/drawing/2014/main" id="{04EED528-CF29-6247-B9F0-8541B121E4C2}"/>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三角形 17">
                <a:extLst>
                  <a:ext uri="{FF2B5EF4-FFF2-40B4-BE49-F238E27FC236}">
                    <a16:creationId xmlns:a16="http://schemas.microsoft.com/office/drawing/2014/main" id="{3BAE0B49-E7A0-524E-9B9F-3BA7466EC4CD}"/>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2CC0407E-FCE0-A848-9314-AD011F7F0302}"/>
                </a:ext>
              </a:extLst>
            </p:cNvPr>
            <p:cNvGrpSpPr/>
            <p:nvPr/>
          </p:nvGrpSpPr>
          <p:grpSpPr>
            <a:xfrm rot="7494172">
              <a:off x="4443391" y="3491876"/>
              <a:ext cx="169863" cy="1158272"/>
              <a:chOff x="4527793" y="3871000"/>
              <a:chExt cx="327730" cy="2386589"/>
            </a:xfrm>
          </p:grpSpPr>
          <p:cxnSp>
            <p:nvCxnSpPr>
              <p:cNvPr id="20" name="直線コネクタ 19">
                <a:extLst>
                  <a:ext uri="{FF2B5EF4-FFF2-40B4-BE49-F238E27FC236}">
                    <a16:creationId xmlns:a16="http://schemas.microsoft.com/office/drawing/2014/main" id="{B5601DA6-20FC-1E40-AB40-490E4377859A}"/>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三角形 20">
                <a:extLst>
                  <a:ext uri="{FF2B5EF4-FFF2-40B4-BE49-F238E27FC236}">
                    <a16:creationId xmlns:a16="http://schemas.microsoft.com/office/drawing/2014/main" id="{6660E8F6-CCC3-1E4B-A34F-B8F1FA3DE347}"/>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4" name="フリーフォーム 23">
              <a:extLst>
                <a:ext uri="{FF2B5EF4-FFF2-40B4-BE49-F238E27FC236}">
                  <a16:creationId xmlns:a16="http://schemas.microsoft.com/office/drawing/2014/main" id="{AF3EAF8D-7023-B447-865F-E4073B0AACDB}"/>
                </a:ext>
              </a:extLst>
            </p:cNvPr>
            <p:cNvSpPr/>
            <p:nvPr/>
          </p:nvSpPr>
          <p:spPr>
            <a:xfrm>
              <a:off x="1273027" y="3387193"/>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8F666812-C5DC-0445-A00E-D351259FB8AE}"/>
                </a:ext>
              </a:extLst>
            </p:cNvPr>
            <p:cNvSpPr/>
            <p:nvPr/>
          </p:nvSpPr>
          <p:spPr>
            <a:xfrm rot="445307" flipH="1">
              <a:off x="1811668" y="3423684"/>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25">
              <a:extLst>
                <a:ext uri="{FF2B5EF4-FFF2-40B4-BE49-F238E27FC236}">
                  <a16:creationId xmlns:a16="http://schemas.microsoft.com/office/drawing/2014/main" id="{46FC2993-CC3C-A943-8FEA-EDDC04B1DDE7}"/>
                </a:ext>
              </a:extLst>
            </p:cNvPr>
            <p:cNvSpPr/>
            <p:nvPr/>
          </p:nvSpPr>
          <p:spPr>
            <a:xfrm rot="1535185">
              <a:off x="1607928" y="3371808"/>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7A52FAB8-85F9-4B42-937D-C85DB7DDCA06}"/>
                </a:ext>
              </a:extLst>
            </p:cNvPr>
            <p:cNvSpPr/>
            <p:nvPr/>
          </p:nvSpPr>
          <p:spPr>
            <a:xfrm rot="20816391" flipH="1">
              <a:off x="1842351" y="3396488"/>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CFAB29E2-E0D0-4143-8810-90A457B487DF}"/>
                </a:ext>
              </a:extLst>
            </p:cNvPr>
            <p:cNvSpPr/>
            <p:nvPr/>
          </p:nvSpPr>
          <p:spPr>
            <a:xfrm rot="12577259">
              <a:off x="1877720" y="3136472"/>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F5067EC2-E3CF-2E4D-8E25-CA4947CB9C61}"/>
                </a:ext>
              </a:extLst>
            </p:cNvPr>
            <p:cNvSpPr/>
            <p:nvPr/>
          </p:nvSpPr>
          <p:spPr>
            <a:xfrm rot="5614059">
              <a:off x="1587778" y="3162208"/>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CA659029-EC53-2E4C-A98B-3082CCE9FED1}"/>
                </a:ext>
              </a:extLst>
            </p:cNvPr>
            <p:cNvCxnSpPr>
              <a:cxnSpLocks/>
            </p:cNvCxnSpPr>
            <p:nvPr/>
          </p:nvCxnSpPr>
          <p:spPr>
            <a:xfrm flipH="1">
              <a:off x="1807284" y="3208003"/>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3" name="フリーフォーム 32">
              <a:extLst>
                <a:ext uri="{FF2B5EF4-FFF2-40B4-BE49-F238E27FC236}">
                  <a16:creationId xmlns:a16="http://schemas.microsoft.com/office/drawing/2014/main" id="{B6473720-EC0B-F041-82F1-F3A51EE64C04}"/>
                </a:ext>
              </a:extLst>
            </p:cNvPr>
            <p:cNvSpPr/>
            <p:nvPr/>
          </p:nvSpPr>
          <p:spPr>
            <a:xfrm rot="11045352">
              <a:off x="1836712" y="3128324"/>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A462AD33-A4E7-2A43-A529-1CFC58F0D47E}"/>
                </a:ext>
              </a:extLst>
            </p:cNvPr>
            <p:cNvSpPr/>
            <p:nvPr/>
          </p:nvSpPr>
          <p:spPr>
            <a:xfrm rot="5400000">
              <a:off x="1669466" y="3175106"/>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a:extLst>
                <a:ext uri="{FF2B5EF4-FFF2-40B4-BE49-F238E27FC236}">
                  <a16:creationId xmlns:a16="http://schemas.microsoft.com/office/drawing/2014/main" id="{1B944C06-9830-894A-8E32-920AA7EE58A0}"/>
                </a:ext>
              </a:extLst>
            </p:cNvPr>
            <p:cNvSpPr/>
            <p:nvPr/>
          </p:nvSpPr>
          <p:spPr>
            <a:xfrm>
              <a:off x="5453741" y="1809643"/>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CE68E612-0F64-6A4F-AEC5-F907472472FD}"/>
                </a:ext>
              </a:extLst>
            </p:cNvPr>
            <p:cNvSpPr/>
            <p:nvPr/>
          </p:nvSpPr>
          <p:spPr>
            <a:xfrm rot="445307" flipH="1">
              <a:off x="5992382" y="1846134"/>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13FFD28A-7530-1141-9238-6471B623F33C}"/>
                </a:ext>
              </a:extLst>
            </p:cNvPr>
            <p:cNvSpPr/>
            <p:nvPr/>
          </p:nvSpPr>
          <p:spPr>
            <a:xfrm rot="1535185">
              <a:off x="5788642" y="1794258"/>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a:extLst>
                <a:ext uri="{FF2B5EF4-FFF2-40B4-BE49-F238E27FC236}">
                  <a16:creationId xmlns:a16="http://schemas.microsoft.com/office/drawing/2014/main" id="{9F181E8E-CF56-774E-AD39-1E416048A064}"/>
                </a:ext>
              </a:extLst>
            </p:cNvPr>
            <p:cNvSpPr/>
            <p:nvPr/>
          </p:nvSpPr>
          <p:spPr>
            <a:xfrm rot="20816391" flipH="1">
              <a:off x="6023065" y="1818938"/>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B643BA0A-495D-6442-BC72-B803AC306387}"/>
                </a:ext>
              </a:extLst>
            </p:cNvPr>
            <p:cNvSpPr/>
            <p:nvPr/>
          </p:nvSpPr>
          <p:spPr>
            <a:xfrm rot="12577259">
              <a:off x="6058434" y="1558922"/>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a:extLst>
                <a:ext uri="{FF2B5EF4-FFF2-40B4-BE49-F238E27FC236}">
                  <a16:creationId xmlns:a16="http://schemas.microsoft.com/office/drawing/2014/main" id="{75A9D28C-F56B-4B44-8DC8-E65E520AE249}"/>
                </a:ext>
              </a:extLst>
            </p:cNvPr>
            <p:cNvSpPr/>
            <p:nvPr/>
          </p:nvSpPr>
          <p:spPr>
            <a:xfrm rot="5614059">
              <a:off x="5768492" y="1584658"/>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55EDE419-9F62-C74B-8888-75D5704E8A4C}"/>
                </a:ext>
              </a:extLst>
            </p:cNvPr>
            <p:cNvCxnSpPr>
              <a:cxnSpLocks/>
            </p:cNvCxnSpPr>
            <p:nvPr/>
          </p:nvCxnSpPr>
          <p:spPr>
            <a:xfrm flipH="1">
              <a:off x="5987998" y="1630453"/>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45" name="フリーフォーム 44">
              <a:extLst>
                <a:ext uri="{FF2B5EF4-FFF2-40B4-BE49-F238E27FC236}">
                  <a16:creationId xmlns:a16="http://schemas.microsoft.com/office/drawing/2014/main" id="{52FA133F-7A98-CF49-B780-4B83D2B79B7C}"/>
                </a:ext>
              </a:extLst>
            </p:cNvPr>
            <p:cNvSpPr/>
            <p:nvPr/>
          </p:nvSpPr>
          <p:spPr>
            <a:xfrm rot="11045352">
              <a:off x="6017426" y="1550774"/>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a:extLst>
                <a:ext uri="{FF2B5EF4-FFF2-40B4-BE49-F238E27FC236}">
                  <a16:creationId xmlns:a16="http://schemas.microsoft.com/office/drawing/2014/main" id="{3A2681BD-C5E3-0D40-AA08-0EB1E74336DC}"/>
                </a:ext>
              </a:extLst>
            </p:cNvPr>
            <p:cNvSpPr/>
            <p:nvPr/>
          </p:nvSpPr>
          <p:spPr>
            <a:xfrm rot="5400000">
              <a:off x="5850180" y="1597556"/>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46">
              <a:extLst>
                <a:ext uri="{FF2B5EF4-FFF2-40B4-BE49-F238E27FC236}">
                  <a16:creationId xmlns:a16="http://schemas.microsoft.com/office/drawing/2014/main" id="{01770C96-A54F-1A47-AD2C-D0A225C298AA}"/>
                </a:ext>
              </a:extLst>
            </p:cNvPr>
            <p:cNvSpPr/>
            <p:nvPr/>
          </p:nvSpPr>
          <p:spPr>
            <a:xfrm>
              <a:off x="5441385" y="4701133"/>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a:extLst>
                <a:ext uri="{FF2B5EF4-FFF2-40B4-BE49-F238E27FC236}">
                  <a16:creationId xmlns:a16="http://schemas.microsoft.com/office/drawing/2014/main" id="{01A1EA64-2FD3-0042-9269-7D1A0CC7E019}"/>
                </a:ext>
              </a:extLst>
            </p:cNvPr>
            <p:cNvSpPr/>
            <p:nvPr/>
          </p:nvSpPr>
          <p:spPr>
            <a:xfrm rot="445307" flipH="1">
              <a:off x="5980026" y="4737624"/>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67251E1E-9D8D-A948-BF01-F5D577265C23}"/>
                </a:ext>
              </a:extLst>
            </p:cNvPr>
            <p:cNvSpPr/>
            <p:nvPr/>
          </p:nvSpPr>
          <p:spPr>
            <a:xfrm rot="1535185">
              <a:off x="5776286" y="4685748"/>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2643C30A-D6D7-A64E-B064-2A60F9D7A59F}"/>
                </a:ext>
              </a:extLst>
            </p:cNvPr>
            <p:cNvSpPr/>
            <p:nvPr/>
          </p:nvSpPr>
          <p:spPr>
            <a:xfrm rot="20816391" flipH="1">
              <a:off x="6010709" y="4710428"/>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50">
              <a:extLst>
                <a:ext uri="{FF2B5EF4-FFF2-40B4-BE49-F238E27FC236}">
                  <a16:creationId xmlns:a16="http://schemas.microsoft.com/office/drawing/2014/main" id="{F9FA6BE7-F808-024A-BD71-D53565B8B8EA}"/>
                </a:ext>
              </a:extLst>
            </p:cNvPr>
            <p:cNvSpPr/>
            <p:nvPr/>
          </p:nvSpPr>
          <p:spPr>
            <a:xfrm rot="12577259">
              <a:off x="6046078" y="4450412"/>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51">
              <a:extLst>
                <a:ext uri="{FF2B5EF4-FFF2-40B4-BE49-F238E27FC236}">
                  <a16:creationId xmlns:a16="http://schemas.microsoft.com/office/drawing/2014/main" id="{7C392C51-24C2-2E46-BD51-D712FDA6F731}"/>
                </a:ext>
              </a:extLst>
            </p:cNvPr>
            <p:cNvSpPr/>
            <p:nvPr/>
          </p:nvSpPr>
          <p:spPr>
            <a:xfrm rot="5614059">
              <a:off x="5756136" y="4476148"/>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20400BAE-8E18-3246-BCA7-9149C97BD8A1}"/>
                </a:ext>
              </a:extLst>
            </p:cNvPr>
            <p:cNvCxnSpPr>
              <a:cxnSpLocks/>
            </p:cNvCxnSpPr>
            <p:nvPr/>
          </p:nvCxnSpPr>
          <p:spPr>
            <a:xfrm flipH="1">
              <a:off x="5975642" y="4521943"/>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6616D32E-E4F7-6F45-A371-85D9D3BE4894}"/>
                </a:ext>
              </a:extLst>
            </p:cNvPr>
            <p:cNvSpPr/>
            <p:nvPr/>
          </p:nvSpPr>
          <p:spPr>
            <a:xfrm rot="11045352">
              <a:off x="6005070" y="4442264"/>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a:extLst>
                <a:ext uri="{FF2B5EF4-FFF2-40B4-BE49-F238E27FC236}">
                  <a16:creationId xmlns:a16="http://schemas.microsoft.com/office/drawing/2014/main" id="{B1967E35-3906-324C-A2F3-8418531E760A}"/>
                </a:ext>
              </a:extLst>
            </p:cNvPr>
            <p:cNvSpPr/>
            <p:nvPr/>
          </p:nvSpPr>
          <p:spPr>
            <a:xfrm rot="5400000">
              <a:off x="5837824" y="4489046"/>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D19CFF33-EAF8-AB44-AB09-4B00747C4E20}"/>
                </a:ext>
              </a:extLst>
            </p:cNvPr>
            <p:cNvSpPr txBox="1"/>
            <p:nvPr/>
          </p:nvSpPr>
          <p:spPr>
            <a:xfrm>
              <a:off x="5415322" y="3104146"/>
              <a:ext cx="1031051" cy="369332"/>
            </a:xfrm>
            <a:prstGeom prst="rect">
              <a:avLst/>
            </a:prstGeom>
            <a:noFill/>
          </p:spPr>
          <p:txBody>
            <a:bodyPr wrap="none" rtlCol="0">
              <a:spAutoFit/>
            </a:bodyPr>
            <a:lstStyle/>
            <a:p>
              <a:r>
                <a:rPr kumimoji="1" lang="en-US" altLang="ja-JP" dirty="0"/>
                <a:t>24h</a:t>
              </a:r>
              <a:r>
                <a:rPr kumimoji="1" lang="ja-JP" altLang="en-US"/>
                <a:t>培養</a:t>
              </a:r>
            </a:p>
          </p:txBody>
        </p:sp>
        <p:sp>
          <p:nvSpPr>
            <p:cNvPr id="64" name="フリーフォーム 63">
              <a:extLst>
                <a:ext uri="{FF2B5EF4-FFF2-40B4-BE49-F238E27FC236}">
                  <a16:creationId xmlns:a16="http://schemas.microsoft.com/office/drawing/2014/main" id="{D8B9B370-260A-E846-A79B-6B4E05C2DBD9}"/>
                </a:ext>
              </a:extLst>
            </p:cNvPr>
            <p:cNvSpPr/>
            <p:nvPr/>
          </p:nvSpPr>
          <p:spPr>
            <a:xfrm flipH="1">
              <a:off x="1791073" y="3456032"/>
              <a:ext cx="45719" cy="241219"/>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64">
              <a:extLst>
                <a:ext uri="{FF2B5EF4-FFF2-40B4-BE49-F238E27FC236}">
                  <a16:creationId xmlns:a16="http://schemas.microsoft.com/office/drawing/2014/main" id="{BFA84608-2D34-CA45-8ED9-8564C2A184C8}"/>
                </a:ext>
              </a:extLst>
            </p:cNvPr>
            <p:cNvSpPr/>
            <p:nvPr/>
          </p:nvSpPr>
          <p:spPr>
            <a:xfrm rot="14281859">
              <a:off x="1696571" y="3404333"/>
              <a:ext cx="93176" cy="266377"/>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a:extLst>
                <a:ext uri="{FF2B5EF4-FFF2-40B4-BE49-F238E27FC236}">
                  <a16:creationId xmlns:a16="http://schemas.microsoft.com/office/drawing/2014/main" id="{7533A1D3-231B-9945-A1CC-4961294D0C6A}"/>
                </a:ext>
              </a:extLst>
            </p:cNvPr>
            <p:cNvSpPr/>
            <p:nvPr/>
          </p:nvSpPr>
          <p:spPr>
            <a:xfrm rot="7271725" flipH="1">
              <a:off x="1738834" y="3483742"/>
              <a:ext cx="256686" cy="339195"/>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フリーフォーム 66">
              <a:extLst>
                <a:ext uri="{FF2B5EF4-FFF2-40B4-BE49-F238E27FC236}">
                  <a16:creationId xmlns:a16="http://schemas.microsoft.com/office/drawing/2014/main" id="{C5184EBD-D151-E54F-A310-6E53176ED7A7}"/>
                </a:ext>
              </a:extLst>
            </p:cNvPr>
            <p:cNvSpPr/>
            <p:nvPr/>
          </p:nvSpPr>
          <p:spPr>
            <a:xfrm rot="13119747">
              <a:off x="1673809" y="3458420"/>
              <a:ext cx="170825" cy="28791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3EAF2F21-70B1-B146-8532-C3FE5D44B71D}"/>
                </a:ext>
              </a:extLst>
            </p:cNvPr>
            <p:cNvSpPr/>
            <p:nvPr/>
          </p:nvSpPr>
          <p:spPr>
            <a:xfrm rot="8236140" flipH="1">
              <a:off x="1873192" y="3426265"/>
              <a:ext cx="138025" cy="30916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5" name="グループ化 84">
              <a:extLst>
                <a:ext uri="{FF2B5EF4-FFF2-40B4-BE49-F238E27FC236}">
                  <a16:creationId xmlns:a16="http://schemas.microsoft.com/office/drawing/2014/main" id="{B4ACEB01-1008-084A-A4A7-A4E3F0EBC237}"/>
                </a:ext>
              </a:extLst>
            </p:cNvPr>
            <p:cNvGrpSpPr/>
            <p:nvPr/>
          </p:nvGrpSpPr>
          <p:grpSpPr>
            <a:xfrm>
              <a:off x="2981967" y="3208003"/>
              <a:ext cx="1029043" cy="1062851"/>
              <a:chOff x="2018554" y="1711413"/>
              <a:chExt cx="1029043" cy="1062851"/>
            </a:xfrm>
          </p:grpSpPr>
          <p:sp>
            <p:nvSpPr>
              <p:cNvPr id="70" name="フリーフォーム 69">
                <a:extLst>
                  <a:ext uri="{FF2B5EF4-FFF2-40B4-BE49-F238E27FC236}">
                    <a16:creationId xmlns:a16="http://schemas.microsoft.com/office/drawing/2014/main" id="{B9A6C7D8-ADE8-6C42-A585-F63913B4AB75}"/>
                  </a:ext>
                </a:extLst>
              </p:cNvPr>
              <p:cNvSpPr/>
              <p:nvPr/>
            </p:nvSpPr>
            <p:spPr>
              <a:xfrm>
                <a:off x="2018554" y="1970282"/>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70">
                <a:extLst>
                  <a:ext uri="{FF2B5EF4-FFF2-40B4-BE49-F238E27FC236}">
                    <a16:creationId xmlns:a16="http://schemas.microsoft.com/office/drawing/2014/main" id="{713641F7-D3B9-054C-8058-B101430F2562}"/>
                  </a:ext>
                </a:extLst>
              </p:cNvPr>
              <p:cNvSpPr/>
              <p:nvPr/>
            </p:nvSpPr>
            <p:spPr>
              <a:xfrm rot="445307" flipH="1">
                <a:off x="2557195" y="2006773"/>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71">
                <a:extLst>
                  <a:ext uri="{FF2B5EF4-FFF2-40B4-BE49-F238E27FC236}">
                    <a16:creationId xmlns:a16="http://schemas.microsoft.com/office/drawing/2014/main" id="{34775B97-5791-B34D-8251-0667BAA45AA1}"/>
                  </a:ext>
                </a:extLst>
              </p:cNvPr>
              <p:cNvSpPr/>
              <p:nvPr/>
            </p:nvSpPr>
            <p:spPr>
              <a:xfrm rot="1535185">
                <a:off x="2353455" y="1967253"/>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a:extLst>
                  <a:ext uri="{FF2B5EF4-FFF2-40B4-BE49-F238E27FC236}">
                    <a16:creationId xmlns:a16="http://schemas.microsoft.com/office/drawing/2014/main" id="{2995212B-A027-6141-BC11-13E4AFB1D995}"/>
                  </a:ext>
                </a:extLst>
              </p:cNvPr>
              <p:cNvSpPr/>
              <p:nvPr/>
            </p:nvSpPr>
            <p:spPr>
              <a:xfrm rot="20816391" flipH="1">
                <a:off x="2661890" y="1954562"/>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E11389FE-EC35-6944-B54C-021A93C5370C}"/>
                  </a:ext>
                </a:extLst>
              </p:cNvPr>
              <p:cNvSpPr/>
              <p:nvPr/>
            </p:nvSpPr>
            <p:spPr>
              <a:xfrm rot="12577259">
                <a:off x="2623247" y="1719561"/>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2FA40F69-8F31-B54E-9442-8EED6F612A5F}"/>
                  </a:ext>
                </a:extLst>
              </p:cNvPr>
              <p:cNvSpPr/>
              <p:nvPr/>
            </p:nvSpPr>
            <p:spPr>
              <a:xfrm rot="5614059">
                <a:off x="2333305" y="1745297"/>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コネクタ 75">
                <a:extLst>
                  <a:ext uri="{FF2B5EF4-FFF2-40B4-BE49-F238E27FC236}">
                    <a16:creationId xmlns:a16="http://schemas.microsoft.com/office/drawing/2014/main" id="{F155A200-6FF5-2A4F-A0D0-A5E5BA7BFCAA}"/>
                  </a:ext>
                </a:extLst>
              </p:cNvPr>
              <p:cNvCxnSpPr>
                <a:cxnSpLocks/>
              </p:cNvCxnSpPr>
              <p:nvPr/>
            </p:nvCxnSpPr>
            <p:spPr>
              <a:xfrm flipH="1">
                <a:off x="2552811" y="1791092"/>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77" name="フリーフォーム 76">
                <a:extLst>
                  <a:ext uri="{FF2B5EF4-FFF2-40B4-BE49-F238E27FC236}">
                    <a16:creationId xmlns:a16="http://schemas.microsoft.com/office/drawing/2014/main" id="{EDFBAD0D-A70F-0549-AFA7-612AEEDA1537}"/>
                  </a:ext>
                </a:extLst>
              </p:cNvPr>
              <p:cNvSpPr/>
              <p:nvPr/>
            </p:nvSpPr>
            <p:spPr>
              <a:xfrm rot="11045352">
                <a:off x="2582239" y="1711413"/>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リーフォーム 77">
                <a:extLst>
                  <a:ext uri="{FF2B5EF4-FFF2-40B4-BE49-F238E27FC236}">
                    <a16:creationId xmlns:a16="http://schemas.microsoft.com/office/drawing/2014/main" id="{00DBD679-734A-3C4F-BD9C-266C31DB7A42}"/>
                  </a:ext>
                </a:extLst>
              </p:cNvPr>
              <p:cNvSpPr/>
              <p:nvPr/>
            </p:nvSpPr>
            <p:spPr>
              <a:xfrm rot="5400000">
                <a:off x="2414993" y="1758195"/>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フリーフォーム 78">
                <a:extLst>
                  <a:ext uri="{FF2B5EF4-FFF2-40B4-BE49-F238E27FC236}">
                    <a16:creationId xmlns:a16="http://schemas.microsoft.com/office/drawing/2014/main" id="{6FFC12CC-F25E-D244-B275-8D5C3993E02C}"/>
                  </a:ext>
                </a:extLst>
              </p:cNvPr>
              <p:cNvSpPr/>
              <p:nvPr/>
            </p:nvSpPr>
            <p:spPr>
              <a:xfrm flipH="1">
                <a:off x="2511886" y="2422181"/>
                <a:ext cx="45719" cy="241219"/>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フリーフォーム 79">
                <a:extLst>
                  <a:ext uri="{FF2B5EF4-FFF2-40B4-BE49-F238E27FC236}">
                    <a16:creationId xmlns:a16="http://schemas.microsoft.com/office/drawing/2014/main" id="{7360F87C-538F-024B-846E-C0E4C4883177}"/>
                  </a:ext>
                </a:extLst>
              </p:cNvPr>
              <p:cNvSpPr/>
              <p:nvPr/>
            </p:nvSpPr>
            <p:spPr>
              <a:xfrm rot="14281859">
                <a:off x="2417384" y="2432266"/>
                <a:ext cx="93176" cy="266377"/>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80">
                <a:extLst>
                  <a:ext uri="{FF2B5EF4-FFF2-40B4-BE49-F238E27FC236}">
                    <a16:creationId xmlns:a16="http://schemas.microsoft.com/office/drawing/2014/main" id="{62B289F5-DA51-A944-AD10-647B66601A02}"/>
                  </a:ext>
                </a:extLst>
              </p:cNvPr>
              <p:cNvSpPr/>
              <p:nvPr/>
            </p:nvSpPr>
            <p:spPr>
              <a:xfrm rot="13119747">
                <a:off x="2419336" y="2486354"/>
                <a:ext cx="170825" cy="28791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フリーフォーム 81">
                <a:extLst>
                  <a:ext uri="{FF2B5EF4-FFF2-40B4-BE49-F238E27FC236}">
                    <a16:creationId xmlns:a16="http://schemas.microsoft.com/office/drawing/2014/main" id="{39337BE3-6483-FA44-8994-F267919E53B7}"/>
                  </a:ext>
                </a:extLst>
              </p:cNvPr>
              <p:cNvSpPr/>
              <p:nvPr/>
            </p:nvSpPr>
            <p:spPr>
              <a:xfrm rot="8236140" flipH="1">
                <a:off x="2587608" y="2403939"/>
                <a:ext cx="114962" cy="281282"/>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4" name="直線コネクタ 83">
                <a:extLst>
                  <a:ext uri="{FF2B5EF4-FFF2-40B4-BE49-F238E27FC236}">
                    <a16:creationId xmlns:a16="http://schemas.microsoft.com/office/drawing/2014/main" id="{BD780EA3-DA2B-D543-8C64-320B5B5E428C}"/>
                  </a:ext>
                </a:extLst>
              </p:cNvPr>
              <p:cNvCxnSpPr/>
              <p:nvPr/>
            </p:nvCxnSpPr>
            <p:spPr>
              <a:xfrm>
                <a:off x="2118935" y="2306222"/>
                <a:ext cx="860404"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
          <p:nvSpPr>
            <p:cNvPr id="98" name="フリーフォーム 97">
              <a:extLst>
                <a:ext uri="{FF2B5EF4-FFF2-40B4-BE49-F238E27FC236}">
                  <a16:creationId xmlns:a16="http://schemas.microsoft.com/office/drawing/2014/main" id="{D364A7DF-F16C-5044-95F6-8EF4347B8E99}"/>
                </a:ext>
              </a:extLst>
            </p:cNvPr>
            <p:cNvSpPr/>
            <p:nvPr/>
          </p:nvSpPr>
          <p:spPr>
            <a:xfrm>
              <a:off x="2987527" y="2625193"/>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フリーフォーム 98">
              <a:extLst>
                <a:ext uri="{FF2B5EF4-FFF2-40B4-BE49-F238E27FC236}">
                  <a16:creationId xmlns:a16="http://schemas.microsoft.com/office/drawing/2014/main" id="{8CE258C9-8B84-5D49-908C-8F82A7CB703F}"/>
                </a:ext>
              </a:extLst>
            </p:cNvPr>
            <p:cNvSpPr/>
            <p:nvPr/>
          </p:nvSpPr>
          <p:spPr>
            <a:xfrm rot="445307" flipH="1">
              <a:off x="3526168" y="2661684"/>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リーフォーム 99">
              <a:extLst>
                <a:ext uri="{FF2B5EF4-FFF2-40B4-BE49-F238E27FC236}">
                  <a16:creationId xmlns:a16="http://schemas.microsoft.com/office/drawing/2014/main" id="{8BF9C85D-D649-C043-B4CF-EFC7CB061520}"/>
                </a:ext>
              </a:extLst>
            </p:cNvPr>
            <p:cNvSpPr/>
            <p:nvPr/>
          </p:nvSpPr>
          <p:spPr>
            <a:xfrm rot="1535185">
              <a:off x="3322428" y="2609808"/>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フリーフォーム 100">
              <a:extLst>
                <a:ext uri="{FF2B5EF4-FFF2-40B4-BE49-F238E27FC236}">
                  <a16:creationId xmlns:a16="http://schemas.microsoft.com/office/drawing/2014/main" id="{B0C0C65A-F7C7-0B42-B47E-6E1435827F2D}"/>
                </a:ext>
              </a:extLst>
            </p:cNvPr>
            <p:cNvSpPr/>
            <p:nvPr/>
          </p:nvSpPr>
          <p:spPr>
            <a:xfrm rot="20816391" flipH="1">
              <a:off x="3556851" y="2634488"/>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a:extLst>
                <a:ext uri="{FF2B5EF4-FFF2-40B4-BE49-F238E27FC236}">
                  <a16:creationId xmlns:a16="http://schemas.microsoft.com/office/drawing/2014/main" id="{F47811F5-64AE-1946-8CEF-04A074F8306A}"/>
                </a:ext>
              </a:extLst>
            </p:cNvPr>
            <p:cNvSpPr/>
            <p:nvPr/>
          </p:nvSpPr>
          <p:spPr>
            <a:xfrm rot="12577259">
              <a:off x="3592220" y="2374472"/>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A360D8DB-DCC5-E548-B635-223B916EAD6D}"/>
                </a:ext>
              </a:extLst>
            </p:cNvPr>
            <p:cNvSpPr/>
            <p:nvPr/>
          </p:nvSpPr>
          <p:spPr>
            <a:xfrm rot="5614059">
              <a:off x="3302278" y="2400208"/>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4" name="直線コネクタ 103">
              <a:extLst>
                <a:ext uri="{FF2B5EF4-FFF2-40B4-BE49-F238E27FC236}">
                  <a16:creationId xmlns:a16="http://schemas.microsoft.com/office/drawing/2014/main" id="{CDDA0853-D95C-A744-8F58-C5BF74DB46FE}"/>
                </a:ext>
              </a:extLst>
            </p:cNvPr>
            <p:cNvCxnSpPr>
              <a:cxnSpLocks/>
            </p:cNvCxnSpPr>
            <p:nvPr/>
          </p:nvCxnSpPr>
          <p:spPr>
            <a:xfrm flipH="1">
              <a:off x="3521784" y="2446003"/>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105" name="フリーフォーム 104">
              <a:extLst>
                <a:ext uri="{FF2B5EF4-FFF2-40B4-BE49-F238E27FC236}">
                  <a16:creationId xmlns:a16="http://schemas.microsoft.com/office/drawing/2014/main" id="{50C51B7F-2027-904D-889F-940EB3977778}"/>
                </a:ext>
              </a:extLst>
            </p:cNvPr>
            <p:cNvSpPr/>
            <p:nvPr/>
          </p:nvSpPr>
          <p:spPr>
            <a:xfrm rot="11045352">
              <a:off x="3551212" y="2366324"/>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フリーフォーム 105">
              <a:extLst>
                <a:ext uri="{FF2B5EF4-FFF2-40B4-BE49-F238E27FC236}">
                  <a16:creationId xmlns:a16="http://schemas.microsoft.com/office/drawing/2014/main" id="{47015CC1-6F61-EF4C-AA2C-BFFD9ABE36EA}"/>
                </a:ext>
              </a:extLst>
            </p:cNvPr>
            <p:cNvSpPr/>
            <p:nvPr/>
          </p:nvSpPr>
          <p:spPr>
            <a:xfrm rot="5400000">
              <a:off x="3383966" y="2413106"/>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フリーフォーム 106">
              <a:extLst>
                <a:ext uri="{FF2B5EF4-FFF2-40B4-BE49-F238E27FC236}">
                  <a16:creationId xmlns:a16="http://schemas.microsoft.com/office/drawing/2014/main" id="{7FF6010C-1F45-C649-934D-5847D36FA40D}"/>
                </a:ext>
              </a:extLst>
            </p:cNvPr>
            <p:cNvSpPr/>
            <p:nvPr/>
          </p:nvSpPr>
          <p:spPr>
            <a:xfrm flipH="1">
              <a:off x="3505573" y="2694032"/>
              <a:ext cx="45719" cy="241219"/>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フリーフォーム 107">
              <a:extLst>
                <a:ext uri="{FF2B5EF4-FFF2-40B4-BE49-F238E27FC236}">
                  <a16:creationId xmlns:a16="http://schemas.microsoft.com/office/drawing/2014/main" id="{B7100172-833E-364C-9C8D-BB152E4709D4}"/>
                </a:ext>
              </a:extLst>
            </p:cNvPr>
            <p:cNvSpPr/>
            <p:nvPr/>
          </p:nvSpPr>
          <p:spPr>
            <a:xfrm rot="14281859">
              <a:off x="3411071" y="2642333"/>
              <a:ext cx="93176" cy="266377"/>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フリーフォーム 108">
              <a:extLst>
                <a:ext uri="{FF2B5EF4-FFF2-40B4-BE49-F238E27FC236}">
                  <a16:creationId xmlns:a16="http://schemas.microsoft.com/office/drawing/2014/main" id="{D10F1A88-1D56-9B48-9305-589145204A82}"/>
                </a:ext>
              </a:extLst>
            </p:cNvPr>
            <p:cNvSpPr/>
            <p:nvPr/>
          </p:nvSpPr>
          <p:spPr>
            <a:xfrm rot="7271725" flipH="1">
              <a:off x="3453334" y="2721742"/>
              <a:ext cx="256686" cy="339195"/>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0" name="フリーフォーム 109">
              <a:extLst>
                <a:ext uri="{FF2B5EF4-FFF2-40B4-BE49-F238E27FC236}">
                  <a16:creationId xmlns:a16="http://schemas.microsoft.com/office/drawing/2014/main" id="{4E852BE2-F5FE-8248-93E8-AEE89920B498}"/>
                </a:ext>
              </a:extLst>
            </p:cNvPr>
            <p:cNvSpPr/>
            <p:nvPr/>
          </p:nvSpPr>
          <p:spPr>
            <a:xfrm rot="13119747">
              <a:off x="3388309" y="2696420"/>
              <a:ext cx="170825" cy="28791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0E2C8620-EB76-E149-90AD-7D0312EE63F3}"/>
                </a:ext>
              </a:extLst>
            </p:cNvPr>
            <p:cNvSpPr/>
            <p:nvPr/>
          </p:nvSpPr>
          <p:spPr>
            <a:xfrm rot="8236140" flipH="1">
              <a:off x="3587692" y="2664265"/>
              <a:ext cx="138025" cy="30916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17614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EA8AC-7A27-3046-BE4D-A62F9738A371}"/>
              </a:ext>
            </a:extLst>
          </p:cNvPr>
          <p:cNvSpPr>
            <a:spLocks noGrp="1"/>
          </p:cNvSpPr>
          <p:nvPr>
            <p:ph type="title"/>
          </p:nvPr>
        </p:nvSpPr>
        <p:spPr/>
        <p:txBody>
          <a:bodyPr>
            <a:normAutofit/>
          </a:bodyPr>
          <a:lstStyle/>
          <a:p>
            <a:r>
              <a:rPr kumimoji="1" lang="en-US" altLang="ja-JP" sz="2800" dirty="0"/>
              <a:t>CEPDL2</a:t>
            </a:r>
            <a:r>
              <a:rPr kumimoji="1" lang="ja-JP" altLang="en-US" sz="2800"/>
              <a:t>の発現はシュートの窒素</a:t>
            </a:r>
            <a:r>
              <a:rPr lang="ja-JP" altLang="en-US" sz="2800"/>
              <a:t>状態</a:t>
            </a:r>
            <a:r>
              <a:rPr kumimoji="1" lang="ja-JP" altLang="en-US" sz="2800"/>
              <a:t>によって生じる</a:t>
            </a:r>
          </a:p>
        </p:txBody>
      </p:sp>
      <p:pic>
        <p:nvPicPr>
          <p:cNvPr id="3" name="図 2">
            <a:extLst>
              <a:ext uri="{FF2B5EF4-FFF2-40B4-BE49-F238E27FC236}">
                <a16:creationId xmlns:a16="http://schemas.microsoft.com/office/drawing/2014/main" id="{42CEDDA3-EB57-384F-95B9-1F27762AB97A}"/>
              </a:ext>
            </a:extLst>
          </p:cNvPr>
          <p:cNvPicPr>
            <a:picLocks noChangeAspect="1"/>
          </p:cNvPicPr>
          <p:nvPr/>
        </p:nvPicPr>
        <p:blipFill>
          <a:blip r:embed="rId2"/>
          <a:stretch>
            <a:fillRect/>
          </a:stretch>
        </p:blipFill>
        <p:spPr>
          <a:xfrm>
            <a:off x="0" y="1749740"/>
            <a:ext cx="9144000" cy="3358520"/>
          </a:xfrm>
          <a:prstGeom prst="rect">
            <a:avLst/>
          </a:prstGeom>
        </p:spPr>
      </p:pic>
      <p:sp>
        <p:nvSpPr>
          <p:cNvPr id="4" name="正方形/長方形 3">
            <a:extLst>
              <a:ext uri="{FF2B5EF4-FFF2-40B4-BE49-F238E27FC236}">
                <a16:creationId xmlns:a16="http://schemas.microsoft.com/office/drawing/2014/main" id="{7BDB4CD8-E225-9A4B-A88C-217D0F3BEA72}"/>
              </a:ext>
            </a:extLst>
          </p:cNvPr>
          <p:cNvSpPr/>
          <p:nvPr/>
        </p:nvSpPr>
        <p:spPr>
          <a:xfrm>
            <a:off x="1299005" y="3651936"/>
            <a:ext cx="1806145" cy="64615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933DFD1E-D022-074B-A2DA-A89C9AAA372E}"/>
              </a:ext>
            </a:extLst>
          </p:cNvPr>
          <p:cNvSpPr/>
          <p:nvPr/>
        </p:nvSpPr>
        <p:spPr>
          <a:xfrm>
            <a:off x="3261155" y="3651936"/>
            <a:ext cx="1806145" cy="64615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ADCE18E-2754-9743-8774-1658BB809C3F}"/>
              </a:ext>
            </a:extLst>
          </p:cNvPr>
          <p:cNvSpPr/>
          <p:nvPr/>
        </p:nvSpPr>
        <p:spPr>
          <a:xfrm>
            <a:off x="5223305" y="3651936"/>
            <a:ext cx="1806145" cy="64615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5294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EA8AC-7A27-3046-BE4D-A62F9738A371}"/>
              </a:ext>
            </a:extLst>
          </p:cNvPr>
          <p:cNvSpPr>
            <a:spLocks noGrp="1"/>
          </p:cNvSpPr>
          <p:nvPr>
            <p:ph type="title"/>
          </p:nvPr>
        </p:nvSpPr>
        <p:spPr/>
        <p:txBody>
          <a:bodyPr>
            <a:normAutofit/>
          </a:bodyPr>
          <a:lstStyle/>
          <a:p>
            <a:r>
              <a:rPr kumimoji="1" lang="en-US" altLang="ja-JP" sz="2800" dirty="0"/>
              <a:t>CEPDL2</a:t>
            </a:r>
            <a:r>
              <a:rPr kumimoji="1" lang="ja-JP" altLang="en-US" sz="2800"/>
              <a:t>の発現はシュートの窒素</a:t>
            </a:r>
            <a:r>
              <a:rPr lang="ja-JP" altLang="en-US" sz="2800"/>
              <a:t>状態</a:t>
            </a:r>
            <a:r>
              <a:rPr kumimoji="1" lang="ja-JP" altLang="en-US" sz="2800"/>
              <a:t>によって生じる</a:t>
            </a:r>
          </a:p>
        </p:txBody>
      </p:sp>
      <p:pic>
        <p:nvPicPr>
          <p:cNvPr id="3" name="図 2">
            <a:extLst>
              <a:ext uri="{FF2B5EF4-FFF2-40B4-BE49-F238E27FC236}">
                <a16:creationId xmlns:a16="http://schemas.microsoft.com/office/drawing/2014/main" id="{42CEDDA3-EB57-384F-95B9-1F27762AB97A}"/>
              </a:ext>
            </a:extLst>
          </p:cNvPr>
          <p:cNvPicPr>
            <a:picLocks noChangeAspect="1"/>
          </p:cNvPicPr>
          <p:nvPr/>
        </p:nvPicPr>
        <p:blipFill>
          <a:blip r:embed="rId2"/>
          <a:stretch>
            <a:fillRect/>
          </a:stretch>
        </p:blipFill>
        <p:spPr>
          <a:xfrm>
            <a:off x="0" y="1749740"/>
            <a:ext cx="9144000" cy="3358520"/>
          </a:xfrm>
          <a:prstGeom prst="rect">
            <a:avLst/>
          </a:prstGeom>
        </p:spPr>
      </p:pic>
      <p:sp>
        <p:nvSpPr>
          <p:cNvPr id="4" name="正方形/長方形 3">
            <a:extLst>
              <a:ext uri="{FF2B5EF4-FFF2-40B4-BE49-F238E27FC236}">
                <a16:creationId xmlns:a16="http://schemas.microsoft.com/office/drawing/2014/main" id="{E5CB68C0-27CB-2443-8565-7B9A6C488587}"/>
              </a:ext>
            </a:extLst>
          </p:cNvPr>
          <p:cNvSpPr/>
          <p:nvPr/>
        </p:nvSpPr>
        <p:spPr>
          <a:xfrm>
            <a:off x="7237168" y="2152650"/>
            <a:ext cx="1773482" cy="214728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572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BF9A9A-1B25-2E42-9201-1F5643CD8762}"/>
              </a:ext>
            </a:extLst>
          </p:cNvPr>
          <p:cNvSpPr>
            <a:spLocks noGrp="1"/>
          </p:cNvSpPr>
          <p:nvPr>
            <p:ph type="title"/>
          </p:nvPr>
        </p:nvSpPr>
        <p:spPr>
          <a:ln>
            <a:noFill/>
          </a:ln>
        </p:spPr>
        <p:txBody>
          <a:bodyPr>
            <a:noAutofit/>
          </a:bodyPr>
          <a:lstStyle/>
          <a:p>
            <a:r>
              <a:rPr lang="en-US" altLang="ja-JP" sz="2800" dirty="0"/>
              <a:t>CEPDL2</a:t>
            </a:r>
            <a:r>
              <a:rPr lang="ja-JP" altLang="en-US" sz="2800"/>
              <a:t>の発現量は</a:t>
            </a:r>
            <a:r>
              <a:rPr lang="en-US" altLang="ja-JP" sz="2800" dirty="0"/>
              <a:t>6〜12</a:t>
            </a:r>
            <a:r>
              <a:rPr lang="ja-JP" altLang="en-US" sz="2800"/>
              <a:t>時間の間に大幅に上昇した</a:t>
            </a:r>
          </a:p>
        </p:txBody>
      </p:sp>
      <p:pic>
        <p:nvPicPr>
          <p:cNvPr id="3" name="図 2">
            <a:extLst>
              <a:ext uri="{FF2B5EF4-FFF2-40B4-BE49-F238E27FC236}">
                <a16:creationId xmlns:a16="http://schemas.microsoft.com/office/drawing/2014/main" id="{47491B3C-EDC2-EB47-8C08-C4563985E937}"/>
              </a:ext>
            </a:extLst>
          </p:cNvPr>
          <p:cNvPicPr>
            <a:picLocks noChangeAspect="1"/>
          </p:cNvPicPr>
          <p:nvPr/>
        </p:nvPicPr>
        <p:blipFill>
          <a:blip r:embed="rId3"/>
          <a:stretch>
            <a:fillRect/>
          </a:stretch>
        </p:blipFill>
        <p:spPr>
          <a:xfrm>
            <a:off x="0" y="1644646"/>
            <a:ext cx="4471949" cy="4013288"/>
          </a:xfrm>
          <a:prstGeom prst="rect">
            <a:avLst/>
          </a:prstGeom>
        </p:spPr>
      </p:pic>
      <p:grpSp>
        <p:nvGrpSpPr>
          <p:cNvPr id="86" name="グループ化 85">
            <a:extLst>
              <a:ext uri="{FF2B5EF4-FFF2-40B4-BE49-F238E27FC236}">
                <a16:creationId xmlns:a16="http://schemas.microsoft.com/office/drawing/2014/main" id="{EE5EDC04-D9BB-4743-BAFB-15ECE118D958}"/>
              </a:ext>
            </a:extLst>
          </p:cNvPr>
          <p:cNvGrpSpPr/>
          <p:nvPr/>
        </p:nvGrpSpPr>
        <p:grpSpPr>
          <a:xfrm>
            <a:off x="4242234" y="1644646"/>
            <a:ext cx="4003867" cy="3795369"/>
            <a:chOff x="4242234" y="1644646"/>
            <a:chExt cx="4003867" cy="3795369"/>
          </a:xfrm>
        </p:grpSpPr>
        <p:sp>
          <p:nvSpPr>
            <p:cNvPr id="7" name="円柱 6">
              <a:extLst>
                <a:ext uri="{FF2B5EF4-FFF2-40B4-BE49-F238E27FC236}">
                  <a16:creationId xmlns:a16="http://schemas.microsoft.com/office/drawing/2014/main" id="{62E62CAA-D53D-3E4B-ABD2-FFAB52822EF3}"/>
                </a:ext>
              </a:extLst>
            </p:cNvPr>
            <p:cNvSpPr/>
            <p:nvPr/>
          </p:nvSpPr>
          <p:spPr>
            <a:xfrm>
              <a:off x="4472050" y="2952593"/>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円柱 7">
              <a:extLst>
                <a:ext uri="{FF2B5EF4-FFF2-40B4-BE49-F238E27FC236}">
                  <a16:creationId xmlns:a16="http://schemas.microsoft.com/office/drawing/2014/main" id="{8DA682C6-E2FB-B848-AA28-EF5423FD80DE}"/>
                </a:ext>
              </a:extLst>
            </p:cNvPr>
            <p:cNvSpPr/>
            <p:nvPr/>
          </p:nvSpPr>
          <p:spPr>
            <a:xfrm>
              <a:off x="7046593" y="3936767"/>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FC1544F-49CC-4041-AD7F-46315789AF98}"/>
                </a:ext>
              </a:extLst>
            </p:cNvPr>
            <p:cNvSpPr txBox="1"/>
            <p:nvPr/>
          </p:nvSpPr>
          <p:spPr>
            <a:xfrm>
              <a:off x="6995456" y="5070683"/>
              <a:ext cx="1040441" cy="369332"/>
            </a:xfrm>
            <a:prstGeom prst="rect">
              <a:avLst/>
            </a:prstGeom>
            <a:noFill/>
          </p:spPr>
          <p:txBody>
            <a:bodyPr wrap="square" rtlCol="0">
              <a:spAutoFit/>
            </a:bodyPr>
            <a:lstStyle/>
            <a:p>
              <a:r>
                <a:rPr kumimoji="1" lang="en-US" altLang="ja-JP" dirty="0"/>
                <a:t>24h</a:t>
              </a:r>
              <a:r>
                <a:rPr kumimoji="1" lang="ja-JP" altLang="en-US"/>
                <a:t>培養</a:t>
              </a:r>
            </a:p>
          </p:txBody>
        </p:sp>
        <p:sp>
          <p:nvSpPr>
            <p:cNvPr id="10" name="テキスト ボックス 9">
              <a:extLst>
                <a:ext uri="{FF2B5EF4-FFF2-40B4-BE49-F238E27FC236}">
                  <a16:creationId xmlns:a16="http://schemas.microsoft.com/office/drawing/2014/main" id="{CDD827ED-ACC3-1646-805F-C686A4D733CE}"/>
                </a:ext>
              </a:extLst>
            </p:cNvPr>
            <p:cNvSpPr txBox="1"/>
            <p:nvPr/>
          </p:nvSpPr>
          <p:spPr>
            <a:xfrm>
              <a:off x="4242234" y="3655503"/>
              <a:ext cx="1397798" cy="369332"/>
            </a:xfrm>
            <a:prstGeom prst="rect">
              <a:avLst/>
            </a:prstGeom>
            <a:noFill/>
          </p:spPr>
          <p:txBody>
            <a:bodyPr wrap="square" rtlCol="0">
              <a:spAutoFit/>
            </a:bodyPr>
            <a:lstStyle/>
            <a:p>
              <a:r>
                <a:rPr kumimoji="1" lang="en-US" altLang="ja-JP" dirty="0"/>
                <a:t>10mM NO</a:t>
              </a:r>
              <a:r>
                <a:rPr kumimoji="1" lang="en-US" altLang="ja-JP" baseline="-25000" dirty="0"/>
                <a:t>3</a:t>
              </a:r>
              <a:r>
                <a:rPr kumimoji="1" lang="en-US" altLang="ja-JP" baseline="30000" dirty="0"/>
                <a:t>-</a:t>
              </a:r>
              <a:endParaRPr kumimoji="1" lang="ja-JP" altLang="en-US" baseline="30000"/>
            </a:p>
          </p:txBody>
        </p:sp>
        <p:sp>
          <p:nvSpPr>
            <p:cNvPr id="12" name="テキスト ボックス 11">
              <a:extLst>
                <a:ext uri="{FF2B5EF4-FFF2-40B4-BE49-F238E27FC236}">
                  <a16:creationId xmlns:a16="http://schemas.microsoft.com/office/drawing/2014/main" id="{9DF9083E-21CD-2E4B-AFEE-6059E1E4CAE9}"/>
                </a:ext>
              </a:extLst>
            </p:cNvPr>
            <p:cNvSpPr txBox="1"/>
            <p:nvPr/>
          </p:nvSpPr>
          <p:spPr>
            <a:xfrm>
              <a:off x="6835838" y="4704439"/>
              <a:ext cx="1359676" cy="369332"/>
            </a:xfrm>
            <a:prstGeom prst="rect">
              <a:avLst/>
            </a:prstGeom>
            <a:noFill/>
          </p:spPr>
          <p:txBody>
            <a:bodyPr wrap="square" rtlCol="0">
              <a:spAutoFit/>
            </a:bodyPr>
            <a:lstStyle/>
            <a:p>
              <a:r>
                <a:rPr kumimoji="1" lang="en-US" altLang="ja-JP" dirty="0">
                  <a:solidFill>
                    <a:srgbClr val="CC544C"/>
                  </a:solidFill>
                </a:rPr>
                <a:t> 0mM NO</a:t>
              </a:r>
              <a:r>
                <a:rPr kumimoji="1" lang="en-US" altLang="ja-JP" baseline="-25000" dirty="0">
                  <a:solidFill>
                    <a:srgbClr val="CC544C"/>
                  </a:solidFill>
                </a:rPr>
                <a:t>3</a:t>
              </a:r>
              <a:r>
                <a:rPr kumimoji="1" lang="en-US" altLang="ja-JP" baseline="30000" dirty="0">
                  <a:solidFill>
                    <a:srgbClr val="CC544C"/>
                  </a:solidFill>
                </a:rPr>
                <a:t>-</a:t>
              </a:r>
              <a:endParaRPr kumimoji="1" lang="ja-JP" altLang="en-US" baseline="30000">
                <a:solidFill>
                  <a:srgbClr val="CC544C"/>
                </a:solidFill>
              </a:endParaRPr>
            </a:p>
          </p:txBody>
        </p:sp>
        <p:sp>
          <p:nvSpPr>
            <p:cNvPr id="13" name="円柱 12">
              <a:extLst>
                <a:ext uri="{FF2B5EF4-FFF2-40B4-BE49-F238E27FC236}">
                  <a16:creationId xmlns:a16="http://schemas.microsoft.com/office/drawing/2014/main" id="{75BD7716-D37B-E047-BA95-8B83D96CEE31}"/>
                </a:ext>
              </a:extLst>
            </p:cNvPr>
            <p:cNvSpPr/>
            <p:nvPr/>
          </p:nvSpPr>
          <p:spPr>
            <a:xfrm>
              <a:off x="7046593" y="1773518"/>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82B95A4-365C-1242-AB71-6F2A72C42480}"/>
                </a:ext>
              </a:extLst>
            </p:cNvPr>
            <p:cNvSpPr txBox="1"/>
            <p:nvPr/>
          </p:nvSpPr>
          <p:spPr>
            <a:xfrm>
              <a:off x="6785252" y="2493857"/>
              <a:ext cx="1460849" cy="369332"/>
            </a:xfrm>
            <a:prstGeom prst="rect">
              <a:avLst/>
            </a:prstGeom>
            <a:noFill/>
          </p:spPr>
          <p:txBody>
            <a:bodyPr wrap="square" rtlCol="0">
              <a:spAutoFit/>
            </a:bodyPr>
            <a:lstStyle/>
            <a:p>
              <a:r>
                <a:rPr kumimoji="1" lang="en-US" altLang="ja-JP" dirty="0">
                  <a:solidFill>
                    <a:srgbClr val="4C8AC6"/>
                  </a:solidFill>
                </a:rPr>
                <a:t>10mM NO</a:t>
              </a:r>
              <a:r>
                <a:rPr kumimoji="1" lang="en-US" altLang="ja-JP" baseline="-25000" dirty="0">
                  <a:solidFill>
                    <a:srgbClr val="4C8AC6"/>
                  </a:solidFill>
                </a:rPr>
                <a:t>3</a:t>
              </a:r>
              <a:r>
                <a:rPr kumimoji="1" lang="en-US" altLang="ja-JP" baseline="30000" dirty="0">
                  <a:solidFill>
                    <a:srgbClr val="4C8AC6"/>
                  </a:solidFill>
                </a:rPr>
                <a:t>-</a:t>
              </a:r>
              <a:endParaRPr kumimoji="1" lang="ja-JP" altLang="en-US" baseline="30000">
                <a:solidFill>
                  <a:srgbClr val="4C8AC6"/>
                </a:solidFill>
              </a:endParaRPr>
            </a:p>
          </p:txBody>
        </p:sp>
        <p:sp>
          <p:nvSpPr>
            <p:cNvPr id="15" name="テキスト ボックス 14">
              <a:extLst>
                <a:ext uri="{FF2B5EF4-FFF2-40B4-BE49-F238E27FC236}">
                  <a16:creationId xmlns:a16="http://schemas.microsoft.com/office/drawing/2014/main" id="{B5E4E56A-7D14-BB4E-B218-34E327FA0455}"/>
                </a:ext>
              </a:extLst>
            </p:cNvPr>
            <p:cNvSpPr txBox="1"/>
            <p:nvPr/>
          </p:nvSpPr>
          <p:spPr>
            <a:xfrm>
              <a:off x="7301515" y="4181745"/>
              <a:ext cx="428322" cy="369332"/>
            </a:xfrm>
            <a:prstGeom prst="rect">
              <a:avLst/>
            </a:prstGeom>
            <a:noFill/>
          </p:spPr>
          <p:txBody>
            <a:bodyPr wrap="none" rtlCol="0">
              <a:spAutoFit/>
            </a:bodyPr>
            <a:lstStyle/>
            <a:p>
              <a:r>
                <a:rPr kumimoji="1" lang="en-US" altLang="ja-JP" dirty="0">
                  <a:solidFill>
                    <a:srgbClr val="CC544C"/>
                  </a:solidFill>
                </a:rPr>
                <a:t>-N</a:t>
              </a:r>
              <a:endParaRPr kumimoji="1" lang="ja-JP" altLang="en-US">
                <a:solidFill>
                  <a:srgbClr val="CC544C"/>
                </a:solidFill>
              </a:endParaRPr>
            </a:p>
          </p:txBody>
        </p:sp>
        <p:sp>
          <p:nvSpPr>
            <p:cNvPr id="16" name="テキスト ボックス 15">
              <a:extLst>
                <a:ext uri="{FF2B5EF4-FFF2-40B4-BE49-F238E27FC236}">
                  <a16:creationId xmlns:a16="http://schemas.microsoft.com/office/drawing/2014/main" id="{7CD76D2B-2423-2043-A55C-D083743E5315}"/>
                </a:ext>
              </a:extLst>
            </p:cNvPr>
            <p:cNvSpPr txBox="1"/>
            <p:nvPr/>
          </p:nvSpPr>
          <p:spPr>
            <a:xfrm>
              <a:off x="7051447" y="2010610"/>
              <a:ext cx="928459" cy="369332"/>
            </a:xfrm>
            <a:prstGeom prst="rect">
              <a:avLst/>
            </a:prstGeom>
            <a:noFill/>
          </p:spPr>
          <p:txBody>
            <a:bodyPr wrap="none" rtlCol="0">
              <a:spAutoFit/>
            </a:bodyPr>
            <a:lstStyle/>
            <a:p>
              <a:r>
                <a:rPr kumimoji="1" lang="en-US" altLang="ja-JP" dirty="0">
                  <a:solidFill>
                    <a:srgbClr val="4C8AC6"/>
                  </a:solidFill>
                </a:rPr>
                <a:t>Control</a:t>
              </a:r>
            </a:p>
          </p:txBody>
        </p:sp>
        <p:grpSp>
          <p:nvGrpSpPr>
            <p:cNvPr id="17" name="グループ化 16">
              <a:extLst>
                <a:ext uri="{FF2B5EF4-FFF2-40B4-BE49-F238E27FC236}">
                  <a16:creationId xmlns:a16="http://schemas.microsoft.com/office/drawing/2014/main" id="{D3D979F4-EDAB-7649-875E-99C63D0FA8E5}"/>
                </a:ext>
              </a:extLst>
            </p:cNvPr>
            <p:cNvGrpSpPr/>
            <p:nvPr/>
          </p:nvGrpSpPr>
          <p:grpSpPr>
            <a:xfrm rot="3104736">
              <a:off x="5845192" y="2402002"/>
              <a:ext cx="128179" cy="448672"/>
              <a:chOff x="4527793" y="3871000"/>
              <a:chExt cx="327730" cy="2386589"/>
            </a:xfrm>
          </p:grpSpPr>
          <p:cxnSp>
            <p:nvCxnSpPr>
              <p:cNvPr id="83" name="直線コネクタ 82">
                <a:extLst>
                  <a:ext uri="{FF2B5EF4-FFF2-40B4-BE49-F238E27FC236}">
                    <a16:creationId xmlns:a16="http://schemas.microsoft.com/office/drawing/2014/main" id="{32C07968-6186-0E4A-B5C7-6FA85933C63B}"/>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三角形 83">
                <a:extLst>
                  <a:ext uri="{FF2B5EF4-FFF2-40B4-BE49-F238E27FC236}">
                    <a16:creationId xmlns:a16="http://schemas.microsoft.com/office/drawing/2014/main" id="{880C4484-6D6A-8541-BD7B-9F1C3306C75F}"/>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5E1E4ACD-BE95-9E4D-B194-6C55FDE203A6}"/>
                </a:ext>
              </a:extLst>
            </p:cNvPr>
            <p:cNvGrpSpPr/>
            <p:nvPr/>
          </p:nvGrpSpPr>
          <p:grpSpPr>
            <a:xfrm rot="7494172">
              <a:off x="5965930" y="3322088"/>
              <a:ext cx="128179" cy="448672"/>
              <a:chOff x="4527793" y="3871000"/>
              <a:chExt cx="327730" cy="2386589"/>
            </a:xfrm>
          </p:grpSpPr>
          <p:cxnSp>
            <p:nvCxnSpPr>
              <p:cNvPr id="81" name="直線コネクタ 80">
                <a:extLst>
                  <a:ext uri="{FF2B5EF4-FFF2-40B4-BE49-F238E27FC236}">
                    <a16:creationId xmlns:a16="http://schemas.microsoft.com/office/drawing/2014/main" id="{47F9DEB9-258B-D040-B887-346CBFD744CB}"/>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三角形 81">
                <a:extLst>
                  <a:ext uri="{FF2B5EF4-FFF2-40B4-BE49-F238E27FC236}">
                    <a16:creationId xmlns:a16="http://schemas.microsoft.com/office/drawing/2014/main" id="{A761494A-1417-6845-8BAB-12971F3E8756}"/>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9" name="フリーフォーム 18">
              <a:extLst>
                <a:ext uri="{FF2B5EF4-FFF2-40B4-BE49-F238E27FC236}">
                  <a16:creationId xmlns:a16="http://schemas.microsoft.com/office/drawing/2014/main" id="{DFADF639-66D2-CC43-9E00-481041752FF4}"/>
                </a:ext>
              </a:extLst>
            </p:cNvPr>
            <p:cNvSpPr/>
            <p:nvPr/>
          </p:nvSpPr>
          <p:spPr>
            <a:xfrm>
              <a:off x="4769036" y="3030413"/>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a:extLst>
                <a:ext uri="{FF2B5EF4-FFF2-40B4-BE49-F238E27FC236}">
                  <a16:creationId xmlns:a16="http://schemas.microsoft.com/office/drawing/2014/main" id="{F5224FC6-40F5-254A-820C-6E8502FB575C}"/>
                </a:ext>
              </a:extLst>
            </p:cNvPr>
            <p:cNvSpPr/>
            <p:nvPr/>
          </p:nvSpPr>
          <p:spPr>
            <a:xfrm rot="445307" flipH="1">
              <a:off x="4977686" y="3057949"/>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F775F0E8-0FB7-524F-AB79-5C4C940FDD11}"/>
                </a:ext>
              </a:extLst>
            </p:cNvPr>
            <p:cNvSpPr/>
            <p:nvPr/>
          </p:nvSpPr>
          <p:spPr>
            <a:xfrm rot="1535185">
              <a:off x="4898765" y="3018803"/>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B2C94CCC-AE4B-ED4F-AB55-3B89B66AA0F8}"/>
                </a:ext>
              </a:extLst>
            </p:cNvPr>
            <p:cNvSpPr/>
            <p:nvPr/>
          </p:nvSpPr>
          <p:spPr>
            <a:xfrm rot="20816391" flipH="1">
              <a:off x="4989572" y="3037427"/>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3BB27092-1BE3-1C41-B7BD-767E96EAA687}"/>
                </a:ext>
              </a:extLst>
            </p:cNvPr>
            <p:cNvSpPr/>
            <p:nvPr/>
          </p:nvSpPr>
          <p:spPr>
            <a:xfrm rot="12577259">
              <a:off x="5003272" y="2841218"/>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a:extLst>
                <a:ext uri="{FF2B5EF4-FFF2-40B4-BE49-F238E27FC236}">
                  <a16:creationId xmlns:a16="http://schemas.microsoft.com/office/drawing/2014/main" id="{31FB3AFB-CFD7-2541-B65E-84D679A9BA3A}"/>
                </a:ext>
              </a:extLst>
            </p:cNvPr>
            <p:cNvSpPr/>
            <p:nvPr/>
          </p:nvSpPr>
          <p:spPr>
            <a:xfrm rot="5614059">
              <a:off x="4861117" y="2911480"/>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01BD76DB-591C-7646-8AF0-667949F0D175}"/>
                </a:ext>
              </a:extLst>
            </p:cNvPr>
            <p:cNvCxnSpPr>
              <a:cxnSpLocks/>
            </p:cNvCxnSpPr>
            <p:nvPr/>
          </p:nvCxnSpPr>
          <p:spPr>
            <a:xfrm flipH="1">
              <a:off x="4975988" y="2895195"/>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26" name="フリーフォーム 25">
              <a:extLst>
                <a:ext uri="{FF2B5EF4-FFF2-40B4-BE49-F238E27FC236}">
                  <a16:creationId xmlns:a16="http://schemas.microsoft.com/office/drawing/2014/main" id="{F6256DF1-F6A4-A241-9E0D-704E341A14AB}"/>
                </a:ext>
              </a:extLst>
            </p:cNvPr>
            <p:cNvSpPr/>
            <p:nvPr/>
          </p:nvSpPr>
          <p:spPr>
            <a:xfrm rot="11045352">
              <a:off x="4987387" y="2835069"/>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93EA0300-6F56-7E40-90FF-5D96A5D51699}"/>
                </a:ext>
              </a:extLst>
            </p:cNvPr>
            <p:cNvSpPr/>
            <p:nvPr/>
          </p:nvSpPr>
          <p:spPr>
            <a:xfrm rot="5400000">
              <a:off x="4892198" y="2895875"/>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6238255C-3154-8E4E-ACA9-DC92E6770762}"/>
                </a:ext>
              </a:extLst>
            </p:cNvPr>
            <p:cNvSpPr/>
            <p:nvPr/>
          </p:nvSpPr>
          <p:spPr>
            <a:xfrm>
              <a:off x="7216402" y="1839989"/>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CD8C0C3B-3C98-3546-802B-B69489D555D5}"/>
                </a:ext>
              </a:extLst>
            </p:cNvPr>
            <p:cNvSpPr/>
            <p:nvPr/>
          </p:nvSpPr>
          <p:spPr>
            <a:xfrm rot="445307" flipH="1">
              <a:off x="7425052" y="1867525"/>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6073AC9D-1AAC-FF47-BDB8-CC712ABEFDF4}"/>
                </a:ext>
              </a:extLst>
            </p:cNvPr>
            <p:cNvSpPr/>
            <p:nvPr/>
          </p:nvSpPr>
          <p:spPr>
            <a:xfrm rot="1535185">
              <a:off x="7346130" y="1828380"/>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ADBF855B-963A-284D-9B5D-590870417A26}"/>
                </a:ext>
              </a:extLst>
            </p:cNvPr>
            <p:cNvSpPr/>
            <p:nvPr/>
          </p:nvSpPr>
          <p:spPr>
            <a:xfrm rot="20816391" flipH="1">
              <a:off x="7436937" y="1847003"/>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0D4AC956-1E85-564E-AB48-350B7912CBE0}"/>
                </a:ext>
              </a:extLst>
            </p:cNvPr>
            <p:cNvSpPr/>
            <p:nvPr/>
          </p:nvSpPr>
          <p:spPr>
            <a:xfrm rot="12577259">
              <a:off x="7450638" y="1650795"/>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A7D93D44-EB02-8345-A9FB-1CEEE83121FF}"/>
                </a:ext>
              </a:extLst>
            </p:cNvPr>
            <p:cNvSpPr/>
            <p:nvPr/>
          </p:nvSpPr>
          <p:spPr>
            <a:xfrm rot="5614059">
              <a:off x="7308482" y="1721057"/>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D6D3475E-452E-E94C-A526-A03B3EB7283A}"/>
                </a:ext>
              </a:extLst>
            </p:cNvPr>
            <p:cNvCxnSpPr>
              <a:cxnSpLocks/>
            </p:cNvCxnSpPr>
            <p:nvPr/>
          </p:nvCxnSpPr>
          <p:spPr>
            <a:xfrm flipH="1">
              <a:off x="7423354" y="1704772"/>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5" name="フリーフォーム 34">
              <a:extLst>
                <a:ext uri="{FF2B5EF4-FFF2-40B4-BE49-F238E27FC236}">
                  <a16:creationId xmlns:a16="http://schemas.microsoft.com/office/drawing/2014/main" id="{B196B047-6566-A347-AF47-79AC4FB95BF9}"/>
                </a:ext>
              </a:extLst>
            </p:cNvPr>
            <p:cNvSpPr/>
            <p:nvPr/>
          </p:nvSpPr>
          <p:spPr>
            <a:xfrm rot="11045352">
              <a:off x="7434753" y="1644646"/>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225CAF53-54D3-9247-A136-2550369DD566}"/>
                </a:ext>
              </a:extLst>
            </p:cNvPr>
            <p:cNvSpPr/>
            <p:nvPr/>
          </p:nvSpPr>
          <p:spPr>
            <a:xfrm rot="5400000">
              <a:off x="7339563" y="1705451"/>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5" name="グループ化 84">
              <a:extLst>
                <a:ext uri="{FF2B5EF4-FFF2-40B4-BE49-F238E27FC236}">
                  <a16:creationId xmlns:a16="http://schemas.microsoft.com/office/drawing/2014/main" id="{5917F8EE-00F1-864C-92AF-ED3D512E574E}"/>
                </a:ext>
              </a:extLst>
            </p:cNvPr>
            <p:cNvGrpSpPr/>
            <p:nvPr/>
          </p:nvGrpSpPr>
          <p:grpSpPr>
            <a:xfrm>
              <a:off x="7248688" y="3826572"/>
              <a:ext cx="398614" cy="428984"/>
              <a:chOff x="7248688" y="3826572"/>
              <a:chExt cx="398614" cy="428984"/>
            </a:xfrm>
          </p:grpSpPr>
          <p:sp>
            <p:nvSpPr>
              <p:cNvPr id="37" name="フリーフォーム 36">
                <a:extLst>
                  <a:ext uri="{FF2B5EF4-FFF2-40B4-BE49-F238E27FC236}">
                    <a16:creationId xmlns:a16="http://schemas.microsoft.com/office/drawing/2014/main" id="{76C59E17-D366-404F-B936-62871A7CEF7A}"/>
                  </a:ext>
                </a:extLst>
              </p:cNvPr>
              <p:cNvSpPr/>
              <p:nvPr/>
            </p:nvSpPr>
            <p:spPr>
              <a:xfrm>
                <a:off x="7248688" y="4021915"/>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a:extLst>
                  <a:ext uri="{FF2B5EF4-FFF2-40B4-BE49-F238E27FC236}">
                    <a16:creationId xmlns:a16="http://schemas.microsoft.com/office/drawing/2014/main" id="{3824335B-15FC-DC40-B48D-4D148DAAD24B}"/>
                  </a:ext>
                </a:extLst>
              </p:cNvPr>
              <p:cNvSpPr/>
              <p:nvPr/>
            </p:nvSpPr>
            <p:spPr>
              <a:xfrm rot="445307" flipH="1">
                <a:off x="7457338" y="4049451"/>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0826CFD1-644B-8446-9AA6-58A68D36E146}"/>
                  </a:ext>
                </a:extLst>
              </p:cNvPr>
              <p:cNvSpPr/>
              <p:nvPr/>
            </p:nvSpPr>
            <p:spPr>
              <a:xfrm rot="1535185">
                <a:off x="7378416" y="4010306"/>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6F79CE03-C661-534E-BDBA-1C80C9D1C46A}"/>
                  </a:ext>
                </a:extLst>
              </p:cNvPr>
              <p:cNvSpPr/>
              <p:nvPr/>
            </p:nvSpPr>
            <p:spPr>
              <a:xfrm rot="20816391" flipH="1">
                <a:off x="7469223" y="4028929"/>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a:extLst>
                  <a:ext uri="{FF2B5EF4-FFF2-40B4-BE49-F238E27FC236}">
                    <a16:creationId xmlns:a16="http://schemas.microsoft.com/office/drawing/2014/main" id="{26DDA8C2-4F08-7F41-B87D-1C906E7B4B4A}"/>
                  </a:ext>
                </a:extLst>
              </p:cNvPr>
              <p:cNvSpPr/>
              <p:nvPr/>
            </p:nvSpPr>
            <p:spPr>
              <a:xfrm rot="12577259">
                <a:off x="7482924" y="3832720"/>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D989AD1D-4D56-DF43-89E9-22AB703D9EDC}"/>
                  </a:ext>
                </a:extLst>
              </p:cNvPr>
              <p:cNvSpPr/>
              <p:nvPr/>
            </p:nvSpPr>
            <p:spPr>
              <a:xfrm rot="5614059">
                <a:off x="7340768" y="3902983"/>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74336CBE-3308-BF4A-BB88-D92A13DCAF95}"/>
                  </a:ext>
                </a:extLst>
              </p:cNvPr>
              <p:cNvCxnSpPr>
                <a:cxnSpLocks/>
              </p:cNvCxnSpPr>
              <p:nvPr/>
            </p:nvCxnSpPr>
            <p:spPr>
              <a:xfrm flipH="1">
                <a:off x="7455639" y="3886698"/>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44" name="フリーフォーム 43">
                <a:extLst>
                  <a:ext uri="{FF2B5EF4-FFF2-40B4-BE49-F238E27FC236}">
                    <a16:creationId xmlns:a16="http://schemas.microsoft.com/office/drawing/2014/main" id="{F9C5BB00-2F62-7D42-82B6-4A2E8AE6C87A}"/>
                  </a:ext>
                </a:extLst>
              </p:cNvPr>
              <p:cNvSpPr/>
              <p:nvPr/>
            </p:nvSpPr>
            <p:spPr>
              <a:xfrm rot="11045352">
                <a:off x="7467039" y="3826572"/>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a:extLst>
                  <a:ext uri="{FF2B5EF4-FFF2-40B4-BE49-F238E27FC236}">
                    <a16:creationId xmlns:a16="http://schemas.microsoft.com/office/drawing/2014/main" id="{D662C826-9199-FC49-9779-79D594702112}"/>
                  </a:ext>
                </a:extLst>
              </p:cNvPr>
              <p:cNvSpPr/>
              <p:nvPr/>
            </p:nvSpPr>
            <p:spPr>
              <a:xfrm rot="5400000">
                <a:off x="7371849" y="3887377"/>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ボックス 45">
              <a:extLst>
                <a:ext uri="{FF2B5EF4-FFF2-40B4-BE49-F238E27FC236}">
                  <a16:creationId xmlns:a16="http://schemas.microsoft.com/office/drawing/2014/main" id="{27AB637B-ECA0-7D40-9F36-6258FE496322}"/>
                </a:ext>
              </a:extLst>
            </p:cNvPr>
            <p:cNvSpPr txBox="1"/>
            <p:nvPr/>
          </p:nvSpPr>
          <p:spPr>
            <a:xfrm>
              <a:off x="6967844" y="2866109"/>
              <a:ext cx="1095664" cy="369332"/>
            </a:xfrm>
            <a:prstGeom prst="rect">
              <a:avLst/>
            </a:prstGeom>
            <a:noFill/>
          </p:spPr>
          <p:txBody>
            <a:bodyPr wrap="square" rtlCol="0">
              <a:spAutoFit/>
            </a:bodyPr>
            <a:lstStyle/>
            <a:p>
              <a:r>
                <a:rPr kumimoji="1" lang="en-US" altLang="ja-JP" dirty="0"/>
                <a:t>24h</a:t>
              </a:r>
              <a:r>
                <a:rPr kumimoji="1" lang="ja-JP" altLang="en-US"/>
                <a:t>培養</a:t>
              </a:r>
            </a:p>
          </p:txBody>
        </p:sp>
        <p:sp>
          <p:nvSpPr>
            <p:cNvPr id="47" name="フリーフォーム 46">
              <a:extLst>
                <a:ext uri="{FF2B5EF4-FFF2-40B4-BE49-F238E27FC236}">
                  <a16:creationId xmlns:a16="http://schemas.microsoft.com/office/drawing/2014/main" id="{7D2B4906-29D2-6348-AA75-BD97F14D1631}"/>
                </a:ext>
              </a:extLst>
            </p:cNvPr>
            <p:cNvSpPr/>
            <p:nvPr/>
          </p:nvSpPr>
          <p:spPr>
            <a:xfrm flipH="1">
              <a:off x="4969709" y="3082359"/>
              <a:ext cx="17710" cy="182024"/>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a:extLst>
                <a:ext uri="{FF2B5EF4-FFF2-40B4-BE49-F238E27FC236}">
                  <a16:creationId xmlns:a16="http://schemas.microsoft.com/office/drawing/2014/main" id="{02F9C295-7207-7747-98D5-826115610D91}"/>
                </a:ext>
              </a:extLst>
            </p:cNvPr>
            <p:cNvSpPr/>
            <p:nvPr/>
          </p:nvSpPr>
          <p:spPr>
            <a:xfrm rot="14281859">
              <a:off x="4915993" y="3092259"/>
              <a:ext cx="70311" cy="103185"/>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94C52862-FDE8-EC47-BB7D-CF75C3D02142}"/>
                </a:ext>
              </a:extLst>
            </p:cNvPr>
            <p:cNvSpPr/>
            <p:nvPr/>
          </p:nvSpPr>
          <p:spPr>
            <a:xfrm rot="7271725" flipH="1">
              <a:off x="4902340" y="3165552"/>
              <a:ext cx="193696" cy="131392"/>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フリーフォーム 49">
              <a:extLst>
                <a:ext uri="{FF2B5EF4-FFF2-40B4-BE49-F238E27FC236}">
                  <a16:creationId xmlns:a16="http://schemas.microsoft.com/office/drawing/2014/main" id="{FA0750A5-72B5-AB4F-9A38-D400F08249B6}"/>
                </a:ext>
              </a:extLst>
            </p:cNvPr>
            <p:cNvSpPr/>
            <p:nvPr/>
          </p:nvSpPr>
          <p:spPr>
            <a:xfrm rot="13119747">
              <a:off x="4924285" y="3084161"/>
              <a:ext cx="66171" cy="21725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50">
              <a:extLst>
                <a:ext uri="{FF2B5EF4-FFF2-40B4-BE49-F238E27FC236}">
                  <a16:creationId xmlns:a16="http://schemas.microsoft.com/office/drawing/2014/main" id="{88E515BB-6681-5342-BED3-DE2C0C275203}"/>
                </a:ext>
              </a:extLst>
            </p:cNvPr>
            <p:cNvSpPr/>
            <p:nvPr/>
          </p:nvSpPr>
          <p:spPr>
            <a:xfrm rot="8236140" flipH="1">
              <a:off x="5001518" y="3059896"/>
              <a:ext cx="53466" cy="233293"/>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2" name="グループ化 51">
              <a:extLst>
                <a:ext uri="{FF2B5EF4-FFF2-40B4-BE49-F238E27FC236}">
                  <a16:creationId xmlns:a16="http://schemas.microsoft.com/office/drawing/2014/main" id="{88587A0C-D182-524A-8737-AC39178815B9}"/>
                </a:ext>
              </a:extLst>
            </p:cNvPr>
            <p:cNvGrpSpPr/>
            <p:nvPr/>
          </p:nvGrpSpPr>
          <p:grpSpPr>
            <a:xfrm>
              <a:off x="5431018" y="2895195"/>
              <a:ext cx="398614" cy="802030"/>
              <a:chOff x="2018554" y="1711413"/>
              <a:chExt cx="1029043" cy="1062851"/>
            </a:xfrm>
          </p:grpSpPr>
          <p:sp>
            <p:nvSpPr>
              <p:cNvPr id="67" name="フリーフォーム 66">
                <a:extLst>
                  <a:ext uri="{FF2B5EF4-FFF2-40B4-BE49-F238E27FC236}">
                    <a16:creationId xmlns:a16="http://schemas.microsoft.com/office/drawing/2014/main" id="{DF6B93C0-9457-EF4D-AE26-7612CDCCCCAF}"/>
                  </a:ext>
                </a:extLst>
              </p:cNvPr>
              <p:cNvSpPr/>
              <p:nvPr/>
            </p:nvSpPr>
            <p:spPr>
              <a:xfrm>
                <a:off x="2018554" y="1970282"/>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CA36EAB7-E5FA-3B44-A0D0-6D979EDC3103}"/>
                  </a:ext>
                </a:extLst>
              </p:cNvPr>
              <p:cNvSpPr/>
              <p:nvPr/>
            </p:nvSpPr>
            <p:spPr>
              <a:xfrm rot="445307" flipH="1">
                <a:off x="2557195" y="2006773"/>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A026BCCE-AC1B-D948-A10A-481C9F21E0A7}"/>
                  </a:ext>
                </a:extLst>
              </p:cNvPr>
              <p:cNvSpPr/>
              <p:nvPr/>
            </p:nvSpPr>
            <p:spPr>
              <a:xfrm rot="1535185">
                <a:off x="2353455" y="1967253"/>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69">
                <a:extLst>
                  <a:ext uri="{FF2B5EF4-FFF2-40B4-BE49-F238E27FC236}">
                    <a16:creationId xmlns:a16="http://schemas.microsoft.com/office/drawing/2014/main" id="{B5322923-1010-644B-B43C-67CE02220739}"/>
                  </a:ext>
                </a:extLst>
              </p:cNvPr>
              <p:cNvSpPr/>
              <p:nvPr/>
            </p:nvSpPr>
            <p:spPr>
              <a:xfrm rot="20816391" flipH="1">
                <a:off x="2661890" y="1954562"/>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70">
                <a:extLst>
                  <a:ext uri="{FF2B5EF4-FFF2-40B4-BE49-F238E27FC236}">
                    <a16:creationId xmlns:a16="http://schemas.microsoft.com/office/drawing/2014/main" id="{63EE5D49-BBA7-2D49-B72E-5587B4152DA6}"/>
                  </a:ext>
                </a:extLst>
              </p:cNvPr>
              <p:cNvSpPr/>
              <p:nvPr/>
            </p:nvSpPr>
            <p:spPr>
              <a:xfrm rot="12577259">
                <a:off x="2623247" y="1719561"/>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71">
                <a:extLst>
                  <a:ext uri="{FF2B5EF4-FFF2-40B4-BE49-F238E27FC236}">
                    <a16:creationId xmlns:a16="http://schemas.microsoft.com/office/drawing/2014/main" id="{0598565B-FA56-AE42-B1BF-67DD53C70659}"/>
                  </a:ext>
                </a:extLst>
              </p:cNvPr>
              <p:cNvSpPr/>
              <p:nvPr/>
            </p:nvSpPr>
            <p:spPr>
              <a:xfrm rot="5614059">
                <a:off x="2333305" y="1745297"/>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19B4445D-3BEE-CB44-8493-4B0154C187C8}"/>
                  </a:ext>
                </a:extLst>
              </p:cNvPr>
              <p:cNvCxnSpPr>
                <a:cxnSpLocks/>
              </p:cNvCxnSpPr>
              <p:nvPr/>
            </p:nvCxnSpPr>
            <p:spPr>
              <a:xfrm flipH="1">
                <a:off x="2552811" y="1791092"/>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74" name="フリーフォーム 73">
                <a:extLst>
                  <a:ext uri="{FF2B5EF4-FFF2-40B4-BE49-F238E27FC236}">
                    <a16:creationId xmlns:a16="http://schemas.microsoft.com/office/drawing/2014/main" id="{864E6E4E-6FA0-C34C-8DA6-45F0B29EFD5B}"/>
                  </a:ext>
                </a:extLst>
              </p:cNvPr>
              <p:cNvSpPr/>
              <p:nvPr/>
            </p:nvSpPr>
            <p:spPr>
              <a:xfrm rot="11045352">
                <a:off x="2582239" y="1711413"/>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81898CE3-7313-9045-A4EA-42EC4F11F667}"/>
                  </a:ext>
                </a:extLst>
              </p:cNvPr>
              <p:cNvSpPr/>
              <p:nvPr/>
            </p:nvSpPr>
            <p:spPr>
              <a:xfrm rot="5400000">
                <a:off x="2414993" y="1758195"/>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フリーフォーム 75">
                <a:extLst>
                  <a:ext uri="{FF2B5EF4-FFF2-40B4-BE49-F238E27FC236}">
                    <a16:creationId xmlns:a16="http://schemas.microsoft.com/office/drawing/2014/main" id="{FCECEA66-1D1C-F043-ABD7-0A896CA2D076}"/>
                  </a:ext>
                </a:extLst>
              </p:cNvPr>
              <p:cNvSpPr/>
              <p:nvPr/>
            </p:nvSpPr>
            <p:spPr>
              <a:xfrm flipH="1">
                <a:off x="2511886" y="2422181"/>
                <a:ext cx="45719" cy="241219"/>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a:extLst>
                  <a:ext uri="{FF2B5EF4-FFF2-40B4-BE49-F238E27FC236}">
                    <a16:creationId xmlns:a16="http://schemas.microsoft.com/office/drawing/2014/main" id="{09C9A635-67A0-9F4D-BF1B-D0701D96F22C}"/>
                  </a:ext>
                </a:extLst>
              </p:cNvPr>
              <p:cNvSpPr/>
              <p:nvPr/>
            </p:nvSpPr>
            <p:spPr>
              <a:xfrm rot="14281859">
                <a:off x="2417384" y="2432266"/>
                <a:ext cx="93176" cy="266377"/>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リーフォーム 77">
                <a:extLst>
                  <a:ext uri="{FF2B5EF4-FFF2-40B4-BE49-F238E27FC236}">
                    <a16:creationId xmlns:a16="http://schemas.microsoft.com/office/drawing/2014/main" id="{EAFAEFE8-BC1C-CC46-AF3C-8DCFF59BEAAC}"/>
                  </a:ext>
                </a:extLst>
              </p:cNvPr>
              <p:cNvSpPr/>
              <p:nvPr/>
            </p:nvSpPr>
            <p:spPr>
              <a:xfrm rot="13119747">
                <a:off x="2419336" y="2486354"/>
                <a:ext cx="170825" cy="28791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フリーフォーム 78">
                <a:extLst>
                  <a:ext uri="{FF2B5EF4-FFF2-40B4-BE49-F238E27FC236}">
                    <a16:creationId xmlns:a16="http://schemas.microsoft.com/office/drawing/2014/main" id="{121E1B38-D3FB-1B49-BB1F-B3B57663D3C2}"/>
                  </a:ext>
                </a:extLst>
              </p:cNvPr>
              <p:cNvSpPr/>
              <p:nvPr/>
            </p:nvSpPr>
            <p:spPr>
              <a:xfrm rot="8236140" flipH="1">
                <a:off x="2587608" y="2403939"/>
                <a:ext cx="114962" cy="281282"/>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0" name="直線コネクタ 79">
                <a:extLst>
                  <a:ext uri="{FF2B5EF4-FFF2-40B4-BE49-F238E27FC236}">
                    <a16:creationId xmlns:a16="http://schemas.microsoft.com/office/drawing/2014/main" id="{79A552FF-EE10-F140-8D92-AC962E50B762}"/>
                  </a:ext>
                </a:extLst>
              </p:cNvPr>
              <p:cNvCxnSpPr/>
              <p:nvPr/>
            </p:nvCxnSpPr>
            <p:spPr>
              <a:xfrm>
                <a:off x="2118935" y="2306222"/>
                <a:ext cx="860404"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226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BF9A9A-1B25-2E42-9201-1F5643CD8762}"/>
              </a:ext>
            </a:extLst>
          </p:cNvPr>
          <p:cNvSpPr>
            <a:spLocks noGrp="1"/>
          </p:cNvSpPr>
          <p:nvPr>
            <p:ph type="title"/>
          </p:nvPr>
        </p:nvSpPr>
        <p:spPr/>
        <p:txBody>
          <a:bodyPr>
            <a:noAutofit/>
          </a:bodyPr>
          <a:lstStyle/>
          <a:p>
            <a:r>
              <a:rPr lang="ja-JP" altLang="en-US" sz="2800"/>
              <a:t>窒素含有量は</a:t>
            </a:r>
            <a:r>
              <a:rPr lang="en-US" altLang="ja-JP" sz="2800" dirty="0"/>
              <a:t>6〜12</a:t>
            </a:r>
            <a:r>
              <a:rPr lang="ja-JP" altLang="en-US" sz="2800"/>
              <a:t>時間の間に大幅に減少した</a:t>
            </a:r>
            <a:endParaRPr kumimoji="1" lang="ja-JP" altLang="en-US" sz="2800"/>
          </a:p>
        </p:txBody>
      </p:sp>
      <p:pic>
        <p:nvPicPr>
          <p:cNvPr id="4" name="図 3">
            <a:extLst>
              <a:ext uri="{FF2B5EF4-FFF2-40B4-BE49-F238E27FC236}">
                <a16:creationId xmlns:a16="http://schemas.microsoft.com/office/drawing/2014/main" id="{4C09CE14-3D8C-E34C-B9B8-378F9BEC9171}"/>
              </a:ext>
            </a:extLst>
          </p:cNvPr>
          <p:cNvPicPr>
            <a:picLocks noChangeAspect="1"/>
          </p:cNvPicPr>
          <p:nvPr/>
        </p:nvPicPr>
        <p:blipFill>
          <a:blip r:embed="rId2"/>
          <a:stretch>
            <a:fillRect/>
          </a:stretch>
        </p:blipFill>
        <p:spPr>
          <a:xfrm>
            <a:off x="4572000" y="1740199"/>
            <a:ext cx="4471948" cy="3868666"/>
          </a:xfrm>
          <a:prstGeom prst="rect">
            <a:avLst/>
          </a:prstGeom>
        </p:spPr>
      </p:pic>
      <p:grpSp>
        <p:nvGrpSpPr>
          <p:cNvPr id="71" name="グループ化 70">
            <a:extLst>
              <a:ext uri="{FF2B5EF4-FFF2-40B4-BE49-F238E27FC236}">
                <a16:creationId xmlns:a16="http://schemas.microsoft.com/office/drawing/2014/main" id="{85D1824E-C614-F246-BF38-61962E1E11C9}"/>
              </a:ext>
            </a:extLst>
          </p:cNvPr>
          <p:cNvGrpSpPr/>
          <p:nvPr/>
        </p:nvGrpSpPr>
        <p:grpSpPr>
          <a:xfrm>
            <a:off x="568133" y="1740199"/>
            <a:ext cx="4003867" cy="3795369"/>
            <a:chOff x="4242234" y="1644646"/>
            <a:chExt cx="4003867" cy="3795369"/>
          </a:xfrm>
        </p:grpSpPr>
        <p:sp>
          <p:nvSpPr>
            <p:cNvPr id="72" name="円柱 71">
              <a:extLst>
                <a:ext uri="{FF2B5EF4-FFF2-40B4-BE49-F238E27FC236}">
                  <a16:creationId xmlns:a16="http://schemas.microsoft.com/office/drawing/2014/main" id="{19A20807-00FE-4A40-9FCC-345268329E7A}"/>
                </a:ext>
              </a:extLst>
            </p:cNvPr>
            <p:cNvSpPr/>
            <p:nvPr/>
          </p:nvSpPr>
          <p:spPr>
            <a:xfrm>
              <a:off x="4472050" y="2952593"/>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3" name="円柱 72">
              <a:extLst>
                <a:ext uri="{FF2B5EF4-FFF2-40B4-BE49-F238E27FC236}">
                  <a16:creationId xmlns:a16="http://schemas.microsoft.com/office/drawing/2014/main" id="{B70F3435-CB53-5A46-AA95-63F75C70963B}"/>
                </a:ext>
              </a:extLst>
            </p:cNvPr>
            <p:cNvSpPr/>
            <p:nvPr/>
          </p:nvSpPr>
          <p:spPr>
            <a:xfrm>
              <a:off x="7046593" y="3936767"/>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867376D5-0CAB-7A44-9840-E15C80E878D6}"/>
                </a:ext>
              </a:extLst>
            </p:cNvPr>
            <p:cNvSpPr txBox="1"/>
            <p:nvPr/>
          </p:nvSpPr>
          <p:spPr>
            <a:xfrm>
              <a:off x="6995456" y="5070683"/>
              <a:ext cx="1040441" cy="369332"/>
            </a:xfrm>
            <a:prstGeom prst="rect">
              <a:avLst/>
            </a:prstGeom>
            <a:noFill/>
          </p:spPr>
          <p:txBody>
            <a:bodyPr wrap="square" rtlCol="0">
              <a:spAutoFit/>
            </a:bodyPr>
            <a:lstStyle/>
            <a:p>
              <a:r>
                <a:rPr kumimoji="1" lang="en-US" altLang="ja-JP" dirty="0"/>
                <a:t>24h</a:t>
              </a:r>
              <a:r>
                <a:rPr kumimoji="1" lang="ja-JP" altLang="en-US"/>
                <a:t>培養</a:t>
              </a:r>
            </a:p>
          </p:txBody>
        </p:sp>
        <p:sp>
          <p:nvSpPr>
            <p:cNvPr id="75" name="テキスト ボックス 74">
              <a:extLst>
                <a:ext uri="{FF2B5EF4-FFF2-40B4-BE49-F238E27FC236}">
                  <a16:creationId xmlns:a16="http://schemas.microsoft.com/office/drawing/2014/main" id="{C5F8B156-7A06-714B-A767-6F8BFE13B40C}"/>
                </a:ext>
              </a:extLst>
            </p:cNvPr>
            <p:cNvSpPr txBox="1"/>
            <p:nvPr/>
          </p:nvSpPr>
          <p:spPr>
            <a:xfrm>
              <a:off x="4242234" y="3655503"/>
              <a:ext cx="1397798" cy="369332"/>
            </a:xfrm>
            <a:prstGeom prst="rect">
              <a:avLst/>
            </a:prstGeom>
            <a:noFill/>
          </p:spPr>
          <p:txBody>
            <a:bodyPr wrap="square" rtlCol="0">
              <a:spAutoFit/>
            </a:bodyPr>
            <a:lstStyle/>
            <a:p>
              <a:r>
                <a:rPr kumimoji="1" lang="en-US" altLang="ja-JP" dirty="0"/>
                <a:t>10mM NO</a:t>
              </a:r>
              <a:r>
                <a:rPr kumimoji="1" lang="en-US" altLang="ja-JP" baseline="-25000" dirty="0"/>
                <a:t>3</a:t>
              </a:r>
              <a:r>
                <a:rPr kumimoji="1" lang="en-US" altLang="ja-JP" baseline="30000" dirty="0"/>
                <a:t>-</a:t>
              </a:r>
              <a:endParaRPr kumimoji="1" lang="ja-JP" altLang="en-US" baseline="30000"/>
            </a:p>
          </p:txBody>
        </p:sp>
        <p:sp>
          <p:nvSpPr>
            <p:cNvPr id="76" name="テキスト ボックス 75">
              <a:extLst>
                <a:ext uri="{FF2B5EF4-FFF2-40B4-BE49-F238E27FC236}">
                  <a16:creationId xmlns:a16="http://schemas.microsoft.com/office/drawing/2014/main" id="{686D8BF0-7EED-7146-9790-AAD355D16FC0}"/>
                </a:ext>
              </a:extLst>
            </p:cNvPr>
            <p:cNvSpPr txBox="1"/>
            <p:nvPr/>
          </p:nvSpPr>
          <p:spPr>
            <a:xfrm>
              <a:off x="6835838" y="4704439"/>
              <a:ext cx="1359676" cy="369332"/>
            </a:xfrm>
            <a:prstGeom prst="rect">
              <a:avLst/>
            </a:prstGeom>
            <a:noFill/>
          </p:spPr>
          <p:txBody>
            <a:bodyPr wrap="square" rtlCol="0">
              <a:spAutoFit/>
            </a:bodyPr>
            <a:lstStyle/>
            <a:p>
              <a:r>
                <a:rPr kumimoji="1" lang="en-US" altLang="ja-JP" dirty="0"/>
                <a:t> </a:t>
              </a:r>
              <a:r>
                <a:rPr kumimoji="1" lang="en-US" altLang="ja-JP" dirty="0">
                  <a:solidFill>
                    <a:srgbClr val="CC544C"/>
                  </a:solidFill>
                </a:rPr>
                <a:t>0mM NO</a:t>
              </a:r>
              <a:r>
                <a:rPr kumimoji="1" lang="en-US" altLang="ja-JP" baseline="-25000" dirty="0">
                  <a:solidFill>
                    <a:srgbClr val="CC544C"/>
                  </a:solidFill>
                </a:rPr>
                <a:t>3</a:t>
              </a:r>
              <a:r>
                <a:rPr kumimoji="1" lang="en-US" altLang="ja-JP" baseline="30000" dirty="0">
                  <a:solidFill>
                    <a:srgbClr val="CC544C"/>
                  </a:solidFill>
                </a:rPr>
                <a:t>-</a:t>
              </a:r>
              <a:endParaRPr kumimoji="1" lang="ja-JP" altLang="en-US" baseline="30000">
                <a:solidFill>
                  <a:srgbClr val="CC544C"/>
                </a:solidFill>
              </a:endParaRPr>
            </a:p>
          </p:txBody>
        </p:sp>
        <p:sp>
          <p:nvSpPr>
            <p:cNvPr id="77" name="円柱 76">
              <a:extLst>
                <a:ext uri="{FF2B5EF4-FFF2-40B4-BE49-F238E27FC236}">
                  <a16:creationId xmlns:a16="http://schemas.microsoft.com/office/drawing/2014/main" id="{3CF77D03-8FBA-9246-A561-C3FEB62D4F4D}"/>
                </a:ext>
              </a:extLst>
            </p:cNvPr>
            <p:cNvSpPr/>
            <p:nvPr/>
          </p:nvSpPr>
          <p:spPr>
            <a:xfrm>
              <a:off x="7046593" y="1773518"/>
              <a:ext cx="938166" cy="585461"/>
            </a:xfrm>
            <a:prstGeom prst="can">
              <a:avLst>
                <a:gd name="adj" fmla="val 50000"/>
              </a:avLst>
            </a:prstGeom>
            <a:solidFill>
              <a:schemeClr val="bg1">
                <a:lumMod val="95000"/>
              </a:schemeClr>
            </a:solidFill>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B75C7CBB-A719-B147-9374-06D4D0645247}"/>
                </a:ext>
              </a:extLst>
            </p:cNvPr>
            <p:cNvSpPr txBox="1"/>
            <p:nvPr/>
          </p:nvSpPr>
          <p:spPr>
            <a:xfrm>
              <a:off x="6785252" y="2493857"/>
              <a:ext cx="1460849" cy="369332"/>
            </a:xfrm>
            <a:prstGeom prst="rect">
              <a:avLst/>
            </a:prstGeom>
            <a:noFill/>
          </p:spPr>
          <p:txBody>
            <a:bodyPr wrap="square" rtlCol="0">
              <a:spAutoFit/>
            </a:bodyPr>
            <a:lstStyle/>
            <a:p>
              <a:r>
                <a:rPr kumimoji="1" lang="en-US" altLang="ja-JP" dirty="0">
                  <a:solidFill>
                    <a:srgbClr val="4C8AC6"/>
                  </a:solidFill>
                </a:rPr>
                <a:t>10mM NO</a:t>
              </a:r>
              <a:r>
                <a:rPr kumimoji="1" lang="en-US" altLang="ja-JP" baseline="-25000" dirty="0">
                  <a:solidFill>
                    <a:srgbClr val="4C8AC6"/>
                  </a:solidFill>
                </a:rPr>
                <a:t>3</a:t>
              </a:r>
              <a:r>
                <a:rPr kumimoji="1" lang="en-US" altLang="ja-JP" baseline="30000" dirty="0">
                  <a:solidFill>
                    <a:srgbClr val="4C8AC6"/>
                  </a:solidFill>
                </a:rPr>
                <a:t>-</a:t>
              </a:r>
              <a:endParaRPr kumimoji="1" lang="ja-JP" altLang="en-US" baseline="30000">
                <a:solidFill>
                  <a:srgbClr val="4C8AC6"/>
                </a:solidFill>
              </a:endParaRPr>
            </a:p>
          </p:txBody>
        </p:sp>
        <p:sp>
          <p:nvSpPr>
            <p:cNvPr id="79" name="テキスト ボックス 78">
              <a:extLst>
                <a:ext uri="{FF2B5EF4-FFF2-40B4-BE49-F238E27FC236}">
                  <a16:creationId xmlns:a16="http://schemas.microsoft.com/office/drawing/2014/main" id="{06FAEDE4-6D11-D649-B61A-DEA71DB5603E}"/>
                </a:ext>
              </a:extLst>
            </p:cNvPr>
            <p:cNvSpPr txBox="1"/>
            <p:nvPr/>
          </p:nvSpPr>
          <p:spPr>
            <a:xfrm>
              <a:off x="7301515" y="4181745"/>
              <a:ext cx="428322" cy="369332"/>
            </a:xfrm>
            <a:prstGeom prst="rect">
              <a:avLst/>
            </a:prstGeom>
            <a:noFill/>
          </p:spPr>
          <p:txBody>
            <a:bodyPr wrap="none" rtlCol="0">
              <a:spAutoFit/>
            </a:bodyPr>
            <a:lstStyle/>
            <a:p>
              <a:r>
                <a:rPr kumimoji="1" lang="en-US" altLang="ja-JP" dirty="0">
                  <a:solidFill>
                    <a:srgbClr val="CC544C"/>
                  </a:solidFill>
                </a:rPr>
                <a:t>-N</a:t>
              </a:r>
              <a:endParaRPr kumimoji="1" lang="ja-JP" altLang="en-US">
                <a:solidFill>
                  <a:srgbClr val="CC544C"/>
                </a:solidFill>
              </a:endParaRPr>
            </a:p>
          </p:txBody>
        </p:sp>
        <p:sp>
          <p:nvSpPr>
            <p:cNvPr id="80" name="テキスト ボックス 79">
              <a:extLst>
                <a:ext uri="{FF2B5EF4-FFF2-40B4-BE49-F238E27FC236}">
                  <a16:creationId xmlns:a16="http://schemas.microsoft.com/office/drawing/2014/main" id="{3E228A63-CB0E-9245-BD41-66C1779AFFFE}"/>
                </a:ext>
              </a:extLst>
            </p:cNvPr>
            <p:cNvSpPr txBox="1"/>
            <p:nvPr/>
          </p:nvSpPr>
          <p:spPr>
            <a:xfrm>
              <a:off x="7051447" y="2010610"/>
              <a:ext cx="928459" cy="369332"/>
            </a:xfrm>
            <a:prstGeom prst="rect">
              <a:avLst/>
            </a:prstGeom>
            <a:noFill/>
          </p:spPr>
          <p:txBody>
            <a:bodyPr wrap="none" rtlCol="0">
              <a:spAutoFit/>
            </a:bodyPr>
            <a:lstStyle/>
            <a:p>
              <a:r>
                <a:rPr kumimoji="1" lang="en-US" altLang="ja-JP" dirty="0">
                  <a:solidFill>
                    <a:srgbClr val="4C8AC6"/>
                  </a:solidFill>
                </a:rPr>
                <a:t>Control</a:t>
              </a:r>
            </a:p>
          </p:txBody>
        </p:sp>
        <p:grpSp>
          <p:nvGrpSpPr>
            <p:cNvPr id="81" name="グループ化 80">
              <a:extLst>
                <a:ext uri="{FF2B5EF4-FFF2-40B4-BE49-F238E27FC236}">
                  <a16:creationId xmlns:a16="http://schemas.microsoft.com/office/drawing/2014/main" id="{DCFD701A-86F4-2549-A853-32A0E0650157}"/>
                </a:ext>
              </a:extLst>
            </p:cNvPr>
            <p:cNvGrpSpPr/>
            <p:nvPr/>
          </p:nvGrpSpPr>
          <p:grpSpPr>
            <a:xfrm rot="3104736">
              <a:off x="5845192" y="2402002"/>
              <a:ext cx="128179" cy="448672"/>
              <a:chOff x="4527793" y="3871000"/>
              <a:chExt cx="327730" cy="2386589"/>
            </a:xfrm>
          </p:grpSpPr>
          <p:cxnSp>
            <p:nvCxnSpPr>
              <p:cNvPr id="134" name="直線コネクタ 133">
                <a:extLst>
                  <a:ext uri="{FF2B5EF4-FFF2-40B4-BE49-F238E27FC236}">
                    <a16:creationId xmlns:a16="http://schemas.microsoft.com/office/drawing/2014/main" id="{4D82205C-D794-9E46-8ACB-994FE3510476}"/>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三角形 134">
                <a:extLst>
                  <a:ext uri="{FF2B5EF4-FFF2-40B4-BE49-F238E27FC236}">
                    <a16:creationId xmlns:a16="http://schemas.microsoft.com/office/drawing/2014/main" id="{0094F7F0-8348-944C-824F-6D5E9974B3FF}"/>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774ED6A-9D95-7349-A128-8706549C764B}"/>
                </a:ext>
              </a:extLst>
            </p:cNvPr>
            <p:cNvGrpSpPr/>
            <p:nvPr/>
          </p:nvGrpSpPr>
          <p:grpSpPr>
            <a:xfrm rot="7494172">
              <a:off x="5965930" y="3322088"/>
              <a:ext cx="128179" cy="448672"/>
              <a:chOff x="4527793" y="3871000"/>
              <a:chExt cx="327730" cy="2386589"/>
            </a:xfrm>
          </p:grpSpPr>
          <p:cxnSp>
            <p:nvCxnSpPr>
              <p:cNvPr id="132" name="直線コネクタ 131">
                <a:extLst>
                  <a:ext uri="{FF2B5EF4-FFF2-40B4-BE49-F238E27FC236}">
                    <a16:creationId xmlns:a16="http://schemas.microsoft.com/office/drawing/2014/main" id="{4FC946FA-1403-0740-83B7-DDB5A48299B5}"/>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三角形 132">
                <a:extLst>
                  <a:ext uri="{FF2B5EF4-FFF2-40B4-BE49-F238E27FC236}">
                    <a16:creationId xmlns:a16="http://schemas.microsoft.com/office/drawing/2014/main" id="{71A5C8A1-E315-7847-A7DB-BFFA3C428FE0}"/>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83" name="フリーフォーム 82">
              <a:extLst>
                <a:ext uri="{FF2B5EF4-FFF2-40B4-BE49-F238E27FC236}">
                  <a16:creationId xmlns:a16="http://schemas.microsoft.com/office/drawing/2014/main" id="{42B64D39-00E0-E240-902C-B611A0AC13BF}"/>
                </a:ext>
              </a:extLst>
            </p:cNvPr>
            <p:cNvSpPr/>
            <p:nvPr/>
          </p:nvSpPr>
          <p:spPr>
            <a:xfrm>
              <a:off x="4769036" y="3030413"/>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A564C453-0A17-A343-92DA-37185E3E70CF}"/>
                </a:ext>
              </a:extLst>
            </p:cNvPr>
            <p:cNvSpPr/>
            <p:nvPr/>
          </p:nvSpPr>
          <p:spPr>
            <a:xfrm rot="445307" flipH="1">
              <a:off x="4977686" y="3057949"/>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F9BF322A-BBAE-194D-99D1-1AB167AE4467}"/>
                </a:ext>
              </a:extLst>
            </p:cNvPr>
            <p:cNvSpPr/>
            <p:nvPr/>
          </p:nvSpPr>
          <p:spPr>
            <a:xfrm rot="1535185">
              <a:off x="4898765" y="3018803"/>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リーフォーム 85">
              <a:extLst>
                <a:ext uri="{FF2B5EF4-FFF2-40B4-BE49-F238E27FC236}">
                  <a16:creationId xmlns:a16="http://schemas.microsoft.com/office/drawing/2014/main" id="{40FA0B7B-7BDE-8C40-B866-6EC90D076776}"/>
                </a:ext>
              </a:extLst>
            </p:cNvPr>
            <p:cNvSpPr/>
            <p:nvPr/>
          </p:nvSpPr>
          <p:spPr>
            <a:xfrm rot="20816391" flipH="1">
              <a:off x="4989572" y="3037427"/>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F6CCBFB0-4D02-DB49-903E-0F68BC7324E9}"/>
                </a:ext>
              </a:extLst>
            </p:cNvPr>
            <p:cNvSpPr/>
            <p:nvPr/>
          </p:nvSpPr>
          <p:spPr>
            <a:xfrm rot="12577259">
              <a:off x="5003272" y="2841218"/>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D0FF2491-4974-1F4B-98DD-0770A4EBFFB9}"/>
                </a:ext>
              </a:extLst>
            </p:cNvPr>
            <p:cNvSpPr/>
            <p:nvPr/>
          </p:nvSpPr>
          <p:spPr>
            <a:xfrm rot="5614059">
              <a:off x="4861117" y="2911480"/>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コネクタ 88">
              <a:extLst>
                <a:ext uri="{FF2B5EF4-FFF2-40B4-BE49-F238E27FC236}">
                  <a16:creationId xmlns:a16="http://schemas.microsoft.com/office/drawing/2014/main" id="{A47A122E-AF6A-3249-A2BB-01694DBE4970}"/>
                </a:ext>
              </a:extLst>
            </p:cNvPr>
            <p:cNvCxnSpPr>
              <a:cxnSpLocks/>
            </p:cNvCxnSpPr>
            <p:nvPr/>
          </p:nvCxnSpPr>
          <p:spPr>
            <a:xfrm flipH="1">
              <a:off x="4975988" y="2895195"/>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90" name="フリーフォーム 89">
              <a:extLst>
                <a:ext uri="{FF2B5EF4-FFF2-40B4-BE49-F238E27FC236}">
                  <a16:creationId xmlns:a16="http://schemas.microsoft.com/office/drawing/2014/main" id="{2E080070-30CE-264D-9A04-3311B610E3C7}"/>
                </a:ext>
              </a:extLst>
            </p:cNvPr>
            <p:cNvSpPr/>
            <p:nvPr/>
          </p:nvSpPr>
          <p:spPr>
            <a:xfrm rot="11045352">
              <a:off x="4987387" y="2835069"/>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リーフォーム 90">
              <a:extLst>
                <a:ext uri="{FF2B5EF4-FFF2-40B4-BE49-F238E27FC236}">
                  <a16:creationId xmlns:a16="http://schemas.microsoft.com/office/drawing/2014/main" id="{CCD904D1-C866-3943-9A41-ADB148590BA7}"/>
                </a:ext>
              </a:extLst>
            </p:cNvPr>
            <p:cNvSpPr/>
            <p:nvPr/>
          </p:nvSpPr>
          <p:spPr>
            <a:xfrm rot="5400000">
              <a:off x="4892198" y="2895875"/>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91">
              <a:extLst>
                <a:ext uri="{FF2B5EF4-FFF2-40B4-BE49-F238E27FC236}">
                  <a16:creationId xmlns:a16="http://schemas.microsoft.com/office/drawing/2014/main" id="{A4BC3492-A2CF-2341-8C92-0B3CDD084CD0}"/>
                </a:ext>
              </a:extLst>
            </p:cNvPr>
            <p:cNvSpPr/>
            <p:nvPr/>
          </p:nvSpPr>
          <p:spPr>
            <a:xfrm>
              <a:off x="7216402" y="1839989"/>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リーフォーム 92">
              <a:extLst>
                <a:ext uri="{FF2B5EF4-FFF2-40B4-BE49-F238E27FC236}">
                  <a16:creationId xmlns:a16="http://schemas.microsoft.com/office/drawing/2014/main" id="{158ECF6D-7334-5E4C-B385-337C2E1DFB4C}"/>
                </a:ext>
              </a:extLst>
            </p:cNvPr>
            <p:cNvSpPr/>
            <p:nvPr/>
          </p:nvSpPr>
          <p:spPr>
            <a:xfrm rot="445307" flipH="1">
              <a:off x="7425052" y="1867525"/>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a:extLst>
                <a:ext uri="{FF2B5EF4-FFF2-40B4-BE49-F238E27FC236}">
                  <a16:creationId xmlns:a16="http://schemas.microsoft.com/office/drawing/2014/main" id="{4B2EAE20-D0E1-264C-B1B3-61085900CCA1}"/>
                </a:ext>
              </a:extLst>
            </p:cNvPr>
            <p:cNvSpPr/>
            <p:nvPr/>
          </p:nvSpPr>
          <p:spPr>
            <a:xfrm rot="1535185">
              <a:off x="7346130" y="1828380"/>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3728CF0D-2410-284B-AD91-6B1EAF06B874}"/>
                </a:ext>
              </a:extLst>
            </p:cNvPr>
            <p:cNvSpPr/>
            <p:nvPr/>
          </p:nvSpPr>
          <p:spPr>
            <a:xfrm rot="20816391" flipH="1">
              <a:off x="7436937" y="1847003"/>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518ABB1D-5D32-CA48-80DC-52EF8EECE93A}"/>
                </a:ext>
              </a:extLst>
            </p:cNvPr>
            <p:cNvSpPr/>
            <p:nvPr/>
          </p:nvSpPr>
          <p:spPr>
            <a:xfrm rot="12577259">
              <a:off x="7450638" y="1650795"/>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96">
              <a:extLst>
                <a:ext uri="{FF2B5EF4-FFF2-40B4-BE49-F238E27FC236}">
                  <a16:creationId xmlns:a16="http://schemas.microsoft.com/office/drawing/2014/main" id="{45FF2915-9741-504F-93A6-93F062925C9A}"/>
                </a:ext>
              </a:extLst>
            </p:cNvPr>
            <p:cNvSpPr/>
            <p:nvPr/>
          </p:nvSpPr>
          <p:spPr>
            <a:xfrm rot="5614059">
              <a:off x="7308482" y="1721057"/>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4B140231-DFA5-9F49-8019-BA562E56DDCD}"/>
                </a:ext>
              </a:extLst>
            </p:cNvPr>
            <p:cNvCxnSpPr>
              <a:cxnSpLocks/>
            </p:cNvCxnSpPr>
            <p:nvPr/>
          </p:nvCxnSpPr>
          <p:spPr>
            <a:xfrm flipH="1">
              <a:off x="7423354" y="1704772"/>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99" name="フリーフォーム 98">
              <a:extLst>
                <a:ext uri="{FF2B5EF4-FFF2-40B4-BE49-F238E27FC236}">
                  <a16:creationId xmlns:a16="http://schemas.microsoft.com/office/drawing/2014/main" id="{ABBC4DD2-5540-4D4C-A7A9-28FEEA31CF79}"/>
                </a:ext>
              </a:extLst>
            </p:cNvPr>
            <p:cNvSpPr/>
            <p:nvPr/>
          </p:nvSpPr>
          <p:spPr>
            <a:xfrm rot="11045352">
              <a:off x="7434753" y="1644646"/>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リーフォーム 99">
              <a:extLst>
                <a:ext uri="{FF2B5EF4-FFF2-40B4-BE49-F238E27FC236}">
                  <a16:creationId xmlns:a16="http://schemas.microsoft.com/office/drawing/2014/main" id="{BBD8F4D3-40BB-AE48-B650-1BCD2BCAB2E9}"/>
                </a:ext>
              </a:extLst>
            </p:cNvPr>
            <p:cNvSpPr/>
            <p:nvPr/>
          </p:nvSpPr>
          <p:spPr>
            <a:xfrm rot="5400000">
              <a:off x="7339563" y="1705451"/>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C5727224-DE1E-EE47-AF1B-230B04012637}"/>
                </a:ext>
              </a:extLst>
            </p:cNvPr>
            <p:cNvGrpSpPr/>
            <p:nvPr/>
          </p:nvGrpSpPr>
          <p:grpSpPr>
            <a:xfrm>
              <a:off x="7248688" y="3826572"/>
              <a:ext cx="398614" cy="428984"/>
              <a:chOff x="7248688" y="3826572"/>
              <a:chExt cx="398614" cy="428984"/>
            </a:xfrm>
          </p:grpSpPr>
          <p:sp>
            <p:nvSpPr>
              <p:cNvPr id="123" name="フリーフォーム 122">
                <a:extLst>
                  <a:ext uri="{FF2B5EF4-FFF2-40B4-BE49-F238E27FC236}">
                    <a16:creationId xmlns:a16="http://schemas.microsoft.com/office/drawing/2014/main" id="{94ADACF1-DE4A-4D4E-BF60-FCDC2165955A}"/>
                  </a:ext>
                </a:extLst>
              </p:cNvPr>
              <p:cNvSpPr/>
              <p:nvPr/>
            </p:nvSpPr>
            <p:spPr>
              <a:xfrm>
                <a:off x="7248688" y="4021915"/>
                <a:ext cx="201343"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AEECF5EC-2B48-DF4A-B1E4-4AEA51B1212B}"/>
                  </a:ext>
                </a:extLst>
              </p:cNvPr>
              <p:cNvSpPr/>
              <p:nvPr/>
            </p:nvSpPr>
            <p:spPr>
              <a:xfrm rot="445307" flipH="1">
                <a:off x="7457338" y="4049451"/>
                <a:ext cx="189964" cy="123630"/>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8209A509-9AE8-124B-BD6B-FE4CA238D0CB}"/>
                  </a:ext>
                </a:extLst>
              </p:cNvPr>
              <p:cNvSpPr/>
              <p:nvPr/>
            </p:nvSpPr>
            <p:spPr>
              <a:xfrm rot="1535185">
                <a:off x="7378416" y="4010306"/>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a:extLst>
                  <a:ext uri="{FF2B5EF4-FFF2-40B4-BE49-F238E27FC236}">
                    <a16:creationId xmlns:a16="http://schemas.microsoft.com/office/drawing/2014/main" id="{4F3B2A80-E5FC-B440-971B-356BFFEEC8AA}"/>
                  </a:ext>
                </a:extLst>
              </p:cNvPr>
              <p:cNvSpPr/>
              <p:nvPr/>
            </p:nvSpPr>
            <p:spPr>
              <a:xfrm rot="20816391" flipH="1">
                <a:off x="7469223" y="4028929"/>
                <a:ext cx="57744" cy="22254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a:extLst>
                  <a:ext uri="{FF2B5EF4-FFF2-40B4-BE49-F238E27FC236}">
                    <a16:creationId xmlns:a16="http://schemas.microsoft.com/office/drawing/2014/main" id="{F9050D9A-219C-0445-94F4-5883B0F5A6B7}"/>
                  </a:ext>
                </a:extLst>
              </p:cNvPr>
              <p:cNvSpPr/>
              <p:nvPr/>
            </p:nvSpPr>
            <p:spPr>
              <a:xfrm rot="12577259">
                <a:off x="7482924" y="3832720"/>
                <a:ext cx="53636" cy="24525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a:extLst>
                  <a:ext uri="{FF2B5EF4-FFF2-40B4-BE49-F238E27FC236}">
                    <a16:creationId xmlns:a16="http://schemas.microsoft.com/office/drawing/2014/main" id="{B0754544-69B3-EF41-AD3F-CC988CCA1077}"/>
                  </a:ext>
                </a:extLst>
              </p:cNvPr>
              <p:cNvSpPr/>
              <p:nvPr/>
            </p:nvSpPr>
            <p:spPr>
              <a:xfrm rot="5614059">
                <a:off x="7340768" y="3902983"/>
                <a:ext cx="122642" cy="10725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9" name="直線コネクタ 128">
                <a:extLst>
                  <a:ext uri="{FF2B5EF4-FFF2-40B4-BE49-F238E27FC236}">
                    <a16:creationId xmlns:a16="http://schemas.microsoft.com/office/drawing/2014/main" id="{775B85A4-384D-A242-855D-BDBBBAF1CF8A}"/>
                  </a:ext>
                </a:extLst>
              </p:cNvPr>
              <p:cNvCxnSpPr>
                <a:cxnSpLocks/>
              </p:cNvCxnSpPr>
              <p:nvPr/>
            </p:nvCxnSpPr>
            <p:spPr>
              <a:xfrm flipH="1">
                <a:off x="7455639" y="3886698"/>
                <a:ext cx="968" cy="17309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130" name="フリーフォーム 129">
                <a:extLst>
                  <a:ext uri="{FF2B5EF4-FFF2-40B4-BE49-F238E27FC236}">
                    <a16:creationId xmlns:a16="http://schemas.microsoft.com/office/drawing/2014/main" id="{5E234A70-AC5C-CE47-86B9-F12B412F4CA2}"/>
                  </a:ext>
                </a:extLst>
              </p:cNvPr>
              <p:cNvSpPr/>
              <p:nvPr/>
            </p:nvSpPr>
            <p:spPr>
              <a:xfrm rot="11045352">
                <a:off x="7467039" y="3826572"/>
                <a:ext cx="55529" cy="137459"/>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フリーフォーム 130">
                <a:extLst>
                  <a:ext uri="{FF2B5EF4-FFF2-40B4-BE49-F238E27FC236}">
                    <a16:creationId xmlns:a16="http://schemas.microsoft.com/office/drawing/2014/main" id="{D001926D-D4B5-F84D-9640-410529F43534}"/>
                  </a:ext>
                </a:extLst>
              </p:cNvPr>
              <p:cNvSpPr/>
              <p:nvPr/>
            </p:nvSpPr>
            <p:spPr>
              <a:xfrm rot="5400000">
                <a:off x="7371849" y="3887377"/>
                <a:ext cx="124952" cy="53802"/>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2" name="テキスト ボックス 101">
              <a:extLst>
                <a:ext uri="{FF2B5EF4-FFF2-40B4-BE49-F238E27FC236}">
                  <a16:creationId xmlns:a16="http://schemas.microsoft.com/office/drawing/2014/main" id="{B8FA8EFF-1B7D-0047-AF9F-F97D2299E3CE}"/>
                </a:ext>
              </a:extLst>
            </p:cNvPr>
            <p:cNvSpPr txBox="1"/>
            <p:nvPr/>
          </p:nvSpPr>
          <p:spPr>
            <a:xfrm>
              <a:off x="6967844" y="2866109"/>
              <a:ext cx="1095664" cy="369332"/>
            </a:xfrm>
            <a:prstGeom prst="rect">
              <a:avLst/>
            </a:prstGeom>
            <a:noFill/>
          </p:spPr>
          <p:txBody>
            <a:bodyPr wrap="square" rtlCol="0">
              <a:spAutoFit/>
            </a:bodyPr>
            <a:lstStyle/>
            <a:p>
              <a:r>
                <a:rPr kumimoji="1" lang="en-US" altLang="ja-JP" dirty="0"/>
                <a:t>24h</a:t>
              </a:r>
              <a:r>
                <a:rPr kumimoji="1" lang="ja-JP" altLang="en-US"/>
                <a:t>培養</a:t>
              </a:r>
            </a:p>
          </p:txBody>
        </p:sp>
        <p:sp>
          <p:nvSpPr>
            <p:cNvPr id="103" name="フリーフォーム 102">
              <a:extLst>
                <a:ext uri="{FF2B5EF4-FFF2-40B4-BE49-F238E27FC236}">
                  <a16:creationId xmlns:a16="http://schemas.microsoft.com/office/drawing/2014/main" id="{28DB9790-4ED1-4F42-A39D-6BAC8E9E147D}"/>
                </a:ext>
              </a:extLst>
            </p:cNvPr>
            <p:cNvSpPr/>
            <p:nvPr/>
          </p:nvSpPr>
          <p:spPr>
            <a:xfrm flipH="1">
              <a:off x="4969709" y="3082359"/>
              <a:ext cx="17710" cy="182024"/>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16482207-CC10-6242-978B-7C8EAED1A61C}"/>
                </a:ext>
              </a:extLst>
            </p:cNvPr>
            <p:cNvSpPr/>
            <p:nvPr/>
          </p:nvSpPr>
          <p:spPr>
            <a:xfrm rot="14281859">
              <a:off x="4915993" y="3092259"/>
              <a:ext cx="70311" cy="103185"/>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フリーフォーム 104">
              <a:extLst>
                <a:ext uri="{FF2B5EF4-FFF2-40B4-BE49-F238E27FC236}">
                  <a16:creationId xmlns:a16="http://schemas.microsoft.com/office/drawing/2014/main" id="{BECB9C60-183F-8043-9D65-DA5AE6D5607A}"/>
                </a:ext>
              </a:extLst>
            </p:cNvPr>
            <p:cNvSpPr/>
            <p:nvPr/>
          </p:nvSpPr>
          <p:spPr>
            <a:xfrm rot="7271725" flipH="1">
              <a:off x="4902340" y="3165552"/>
              <a:ext cx="193696" cy="131392"/>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6" name="フリーフォーム 105">
              <a:extLst>
                <a:ext uri="{FF2B5EF4-FFF2-40B4-BE49-F238E27FC236}">
                  <a16:creationId xmlns:a16="http://schemas.microsoft.com/office/drawing/2014/main" id="{F83B5E98-2B93-BE45-A6A6-2355BDE1E5C2}"/>
                </a:ext>
              </a:extLst>
            </p:cNvPr>
            <p:cNvSpPr/>
            <p:nvPr/>
          </p:nvSpPr>
          <p:spPr>
            <a:xfrm rot="13119747">
              <a:off x="4924285" y="3084161"/>
              <a:ext cx="66171" cy="21725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フリーフォーム 106">
              <a:extLst>
                <a:ext uri="{FF2B5EF4-FFF2-40B4-BE49-F238E27FC236}">
                  <a16:creationId xmlns:a16="http://schemas.microsoft.com/office/drawing/2014/main" id="{2504854A-E8B0-D744-885F-DBD55E2D7B8A}"/>
                </a:ext>
              </a:extLst>
            </p:cNvPr>
            <p:cNvSpPr/>
            <p:nvPr/>
          </p:nvSpPr>
          <p:spPr>
            <a:xfrm rot="8236140" flipH="1">
              <a:off x="5001518" y="3059896"/>
              <a:ext cx="53466" cy="233293"/>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8" name="グループ化 107">
              <a:extLst>
                <a:ext uri="{FF2B5EF4-FFF2-40B4-BE49-F238E27FC236}">
                  <a16:creationId xmlns:a16="http://schemas.microsoft.com/office/drawing/2014/main" id="{5A2DA151-44EC-EC4E-88CD-E57C57EC1D8B}"/>
                </a:ext>
              </a:extLst>
            </p:cNvPr>
            <p:cNvGrpSpPr/>
            <p:nvPr/>
          </p:nvGrpSpPr>
          <p:grpSpPr>
            <a:xfrm>
              <a:off x="5431018" y="2895195"/>
              <a:ext cx="398614" cy="802030"/>
              <a:chOff x="2018554" y="1711413"/>
              <a:chExt cx="1029043" cy="1062851"/>
            </a:xfrm>
          </p:grpSpPr>
          <p:sp>
            <p:nvSpPr>
              <p:cNvPr id="109" name="フリーフォーム 108">
                <a:extLst>
                  <a:ext uri="{FF2B5EF4-FFF2-40B4-BE49-F238E27FC236}">
                    <a16:creationId xmlns:a16="http://schemas.microsoft.com/office/drawing/2014/main" id="{452EDC7F-E3C7-CD44-9AC6-1C7B0DE6F9E7}"/>
                  </a:ext>
                </a:extLst>
              </p:cNvPr>
              <p:cNvSpPr/>
              <p:nvPr/>
            </p:nvSpPr>
            <p:spPr>
              <a:xfrm>
                <a:off x="2018554" y="1970282"/>
                <a:ext cx="519778"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a:extLst>
                  <a:ext uri="{FF2B5EF4-FFF2-40B4-BE49-F238E27FC236}">
                    <a16:creationId xmlns:a16="http://schemas.microsoft.com/office/drawing/2014/main" id="{F8B69A7D-03AD-0145-A1B7-0BC05535E756}"/>
                  </a:ext>
                </a:extLst>
              </p:cNvPr>
              <p:cNvSpPr/>
              <p:nvPr/>
            </p:nvSpPr>
            <p:spPr>
              <a:xfrm rot="445307" flipH="1">
                <a:off x="2557195" y="2006773"/>
                <a:ext cx="490402" cy="163834"/>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DB7E982D-6AFB-EA40-997B-8D95A509999B}"/>
                  </a:ext>
                </a:extLst>
              </p:cNvPr>
              <p:cNvSpPr/>
              <p:nvPr/>
            </p:nvSpPr>
            <p:spPr>
              <a:xfrm rot="1535185">
                <a:off x="2353455" y="1967253"/>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5FC2A3EA-145F-F445-9597-1D617A9CA62E}"/>
                  </a:ext>
                </a:extLst>
              </p:cNvPr>
              <p:cNvSpPr/>
              <p:nvPr/>
            </p:nvSpPr>
            <p:spPr>
              <a:xfrm rot="20816391" flipH="1">
                <a:off x="2661890" y="1954562"/>
                <a:ext cx="149070" cy="294916"/>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B31E78DD-24C1-7641-8375-372B76F6876E}"/>
                  </a:ext>
                </a:extLst>
              </p:cNvPr>
              <p:cNvSpPr/>
              <p:nvPr/>
            </p:nvSpPr>
            <p:spPr>
              <a:xfrm rot="12577259">
                <a:off x="2623247" y="1719561"/>
                <a:ext cx="138463" cy="325005"/>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a:extLst>
                  <a:ext uri="{FF2B5EF4-FFF2-40B4-BE49-F238E27FC236}">
                    <a16:creationId xmlns:a16="http://schemas.microsoft.com/office/drawing/2014/main" id="{F1C6E127-FE2D-0C47-8C39-0881DD56A898}"/>
                  </a:ext>
                </a:extLst>
              </p:cNvPr>
              <p:cNvSpPr/>
              <p:nvPr/>
            </p:nvSpPr>
            <p:spPr>
              <a:xfrm rot="5614059">
                <a:off x="2333305" y="1745297"/>
                <a:ext cx="162525" cy="276887"/>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20EF03C6-8CEC-9A40-926F-E6AF00264375}"/>
                  </a:ext>
                </a:extLst>
              </p:cNvPr>
              <p:cNvCxnSpPr>
                <a:cxnSpLocks/>
              </p:cNvCxnSpPr>
              <p:nvPr/>
            </p:nvCxnSpPr>
            <p:spPr>
              <a:xfrm flipH="1">
                <a:off x="2552811" y="1791092"/>
                <a:ext cx="2499" cy="22938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116" name="フリーフォーム 115">
                <a:extLst>
                  <a:ext uri="{FF2B5EF4-FFF2-40B4-BE49-F238E27FC236}">
                    <a16:creationId xmlns:a16="http://schemas.microsoft.com/office/drawing/2014/main" id="{1C21BD01-F337-944F-9DA1-DE4E241ABD7F}"/>
                  </a:ext>
                </a:extLst>
              </p:cNvPr>
              <p:cNvSpPr/>
              <p:nvPr/>
            </p:nvSpPr>
            <p:spPr>
              <a:xfrm rot="11045352">
                <a:off x="2582239" y="1711413"/>
                <a:ext cx="143351" cy="1821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a:extLst>
                  <a:ext uri="{FF2B5EF4-FFF2-40B4-BE49-F238E27FC236}">
                    <a16:creationId xmlns:a16="http://schemas.microsoft.com/office/drawing/2014/main" id="{4125A017-D7A0-BF48-B468-9301C21D96D8}"/>
                  </a:ext>
                </a:extLst>
              </p:cNvPr>
              <p:cNvSpPr/>
              <p:nvPr/>
            </p:nvSpPr>
            <p:spPr>
              <a:xfrm rot="5400000">
                <a:off x="2414993" y="1758195"/>
                <a:ext cx="165586" cy="13889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471B51FB-DFFB-0C4D-BB6F-60D01D958F74}"/>
                  </a:ext>
                </a:extLst>
              </p:cNvPr>
              <p:cNvSpPr/>
              <p:nvPr/>
            </p:nvSpPr>
            <p:spPr>
              <a:xfrm flipH="1">
                <a:off x="2511886" y="2422181"/>
                <a:ext cx="45719" cy="241219"/>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フリーフォーム 118">
                <a:extLst>
                  <a:ext uri="{FF2B5EF4-FFF2-40B4-BE49-F238E27FC236}">
                    <a16:creationId xmlns:a16="http://schemas.microsoft.com/office/drawing/2014/main" id="{44314428-98AD-894C-89A8-D8E6E0AC12C4}"/>
                  </a:ext>
                </a:extLst>
              </p:cNvPr>
              <p:cNvSpPr/>
              <p:nvPr/>
            </p:nvSpPr>
            <p:spPr>
              <a:xfrm rot="14281859">
                <a:off x="2417384" y="2432266"/>
                <a:ext cx="93176" cy="266377"/>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フリーフォーム 119">
                <a:extLst>
                  <a:ext uri="{FF2B5EF4-FFF2-40B4-BE49-F238E27FC236}">
                    <a16:creationId xmlns:a16="http://schemas.microsoft.com/office/drawing/2014/main" id="{7D6C9907-5193-6648-B593-052ABE398A68}"/>
                  </a:ext>
                </a:extLst>
              </p:cNvPr>
              <p:cNvSpPr/>
              <p:nvPr/>
            </p:nvSpPr>
            <p:spPr>
              <a:xfrm rot="13119747">
                <a:off x="2419336" y="2486354"/>
                <a:ext cx="170825" cy="287910"/>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a:extLst>
                  <a:ext uri="{FF2B5EF4-FFF2-40B4-BE49-F238E27FC236}">
                    <a16:creationId xmlns:a16="http://schemas.microsoft.com/office/drawing/2014/main" id="{C9E5F4F3-90D0-F44A-892B-460B5D6EA77E}"/>
                  </a:ext>
                </a:extLst>
              </p:cNvPr>
              <p:cNvSpPr/>
              <p:nvPr/>
            </p:nvSpPr>
            <p:spPr>
              <a:xfrm rot="8236140" flipH="1">
                <a:off x="2587608" y="2403939"/>
                <a:ext cx="114962" cy="281282"/>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2" name="直線コネクタ 121">
                <a:extLst>
                  <a:ext uri="{FF2B5EF4-FFF2-40B4-BE49-F238E27FC236}">
                    <a16:creationId xmlns:a16="http://schemas.microsoft.com/office/drawing/2014/main" id="{1A459D82-8DDB-6646-846A-F79B135A6AB5}"/>
                  </a:ext>
                </a:extLst>
              </p:cNvPr>
              <p:cNvCxnSpPr/>
              <p:nvPr/>
            </p:nvCxnSpPr>
            <p:spPr>
              <a:xfrm>
                <a:off x="2118935" y="2306222"/>
                <a:ext cx="860404"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3004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214FA-0882-B24F-B73D-9504C000C24E}"/>
              </a:ext>
            </a:extLst>
          </p:cNvPr>
          <p:cNvSpPr>
            <a:spLocks noGrp="1"/>
          </p:cNvSpPr>
          <p:nvPr>
            <p:ph type="title"/>
          </p:nvPr>
        </p:nvSpPr>
        <p:spPr/>
        <p:txBody>
          <a:bodyPr>
            <a:normAutofit/>
          </a:bodyPr>
          <a:lstStyle/>
          <a:p>
            <a:r>
              <a:rPr lang="ja-JP" altLang="en-US" sz="2800"/>
              <a:t>低濃度の硝酸イオン培地で</a:t>
            </a:r>
            <a:r>
              <a:rPr lang="en-US" altLang="ja-JP" sz="2800" dirty="0"/>
              <a:t>CEPDL2</a:t>
            </a:r>
            <a:r>
              <a:rPr lang="ja-JP" altLang="en-US" sz="2800"/>
              <a:t>発現量は増加する</a:t>
            </a:r>
            <a:endParaRPr kumimoji="1" lang="ja-JP" altLang="en-US" sz="2800"/>
          </a:p>
        </p:txBody>
      </p:sp>
      <p:pic>
        <p:nvPicPr>
          <p:cNvPr id="3" name="図 2">
            <a:extLst>
              <a:ext uri="{FF2B5EF4-FFF2-40B4-BE49-F238E27FC236}">
                <a16:creationId xmlns:a16="http://schemas.microsoft.com/office/drawing/2014/main" id="{F771082D-BF91-BC4B-8011-1744A956F822}"/>
              </a:ext>
            </a:extLst>
          </p:cNvPr>
          <p:cNvPicPr>
            <a:picLocks noChangeAspect="1"/>
          </p:cNvPicPr>
          <p:nvPr/>
        </p:nvPicPr>
        <p:blipFill>
          <a:blip r:embed="rId3"/>
          <a:stretch>
            <a:fillRect/>
          </a:stretch>
        </p:blipFill>
        <p:spPr>
          <a:xfrm>
            <a:off x="0" y="1767016"/>
            <a:ext cx="4470659" cy="3774177"/>
          </a:xfrm>
          <a:prstGeom prst="rect">
            <a:avLst/>
          </a:prstGeom>
        </p:spPr>
      </p:pic>
      <p:pic>
        <p:nvPicPr>
          <p:cNvPr id="4" name="図 3">
            <a:extLst>
              <a:ext uri="{FF2B5EF4-FFF2-40B4-BE49-F238E27FC236}">
                <a16:creationId xmlns:a16="http://schemas.microsoft.com/office/drawing/2014/main" id="{31BBA792-B765-5442-B07B-7C7E0515023D}"/>
              </a:ext>
            </a:extLst>
          </p:cNvPr>
          <p:cNvPicPr>
            <a:picLocks noChangeAspect="1"/>
          </p:cNvPicPr>
          <p:nvPr/>
        </p:nvPicPr>
        <p:blipFill>
          <a:blip r:embed="rId4"/>
          <a:stretch>
            <a:fillRect/>
          </a:stretch>
        </p:blipFill>
        <p:spPr>
          <a:xfrm>
            <a:off x="4321989" y="1868615"/>
            <a:ext cx="4822011" cy="3672578"/>
          </a:xfrm>
          <a:prstGeom prst="rect">
            <a:avLst/>
          </a:prstGeom>
        </p:spPr>
      </p:pic>
    </p:spTree>
    <p:extLst>
      <p:ext uri="{BB962C8B-B14F-4D97-AF65-F5344CB8AC3E}">
        <p14:creationId xmlns:p14="http://schemas.microsoft.com/office/powerpoint/2010/main" val="148111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42E22-8764-CD42-9803-9624E121A383}"/>
              </a:ext>
            </a:extLst>
          </p:cNvPr>
          <p:cNvSpPr>
            <a:spLocks noGrp="1"/>
          </p:cNvSpPr>
          <p:nvPr>
            <p:ph type="title"/>
          </p:nvPr>
        </p:nvSpPr>
        <p:spPr>
          <a:xfrm>
            <a:off x="0" y="0"/>
            <a:ext cx="9144000" cy="775855"/>
          </a:xfrm>
        </p:spPr>
        <p:txBody>
          <a:bodyPr>
            <a:normAutofit/>
          </a:bodyPr>
          <a:lstStyle/>
          <a:p>
            <a:r>
              <a:rPr kumimoji="1" lang="en-US" altLang="ja-JP" sz="2800" dirty="0"/>
              <a:t>21</a:t>
            </a:r>
            <a:r>
              <a:rPr kumimoji="1" lang="ja-JP" altLang="en-US" sz="2800"/>
              <a:t>日齢の野生型と</a:t>
            </a:r>
            <a:r>
              <a:rPr kumimoji="1" lang="en-US" altLang="ja-JP" sz="2800" i="1" dirty="0"/>
              <a:t>cepdl2-1</a:t>
            </a:r>
            <a:r>
              <a:rPr kumimoji="1" lang="ja-JP" altLang="en-US" sz="2800"/>
              <a:t>の表現型</a:t>
            </a:r>
            <a:endParaRPr kumimoji="1" lang="ja-JP" altLang="en-US" sz="2800" i="1"/>
          </a:p>
        </p:txBody>
      </p:sp>
      <p:pic>
        <p:nvPicPr>
          <p:cNvPr id="3" name="図 2">
            <a:extLst>
              <a:ext uri="{FF2B5EF4-FFF2-40B4-BE49-F238E27FC236}">
                <a16:creationId xmlns:a16="http://schemas.microsoft.com/office/drawing/2014/main" id="{0A284068-9203-E840-A50B-AAEAEE38B87E}"/>
              </a:ext>
            </a:extLst>
          </p:cNvPr>
          <p:cNvPicPr>
            <a:picLocks noChangeAspect="1"/>
          </p:cNvPicPr>
          <p:nvPr/>
        </p:nvPicPr>
        <p:blipFill>
          <a:blip r:embed="rId2"/>
          <a:stretch>
            <a:fillRect/>
          </a:stretch>
        </p:blipFill>
        <p:spPr>
          <a:xfrm>
            <a:off x="0" y="1124836"/>
            <a:ext cx="9144000" cy="4608327"/>
          </a:xfrm>
          <a:prstGeom prst="rect">
            <a:avLst/>
          </a:prstGeom>
        </p:spPr>
      </p:pic>
    </p:spTree>
    <p:extLst>
      <p:ext uri="{BB962C8B-B14F-4D97-AF65-F5344CB8AC3E}">
        <p14:creationId xmlns:p14="http://schemas.microsoft.com/office/powerpoint/2010/main" val="32938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正方形/長方形 124">
            <a:extLst>
              <a:ext uri="{FF2B5EF4-FFF2-40B4-BE49-F238E27FC236}">
                <a16:creationId xmlns:a16="http://schemas.microsoft.com/office/drawing/2014/main" id="{F48E7443-9BAE-A040-A719-13B8E7E1E9B6}"/>
              </a:ext>
            </a:extLst>
          </p:cNvPr>
          <p:cNvSpPr/>
          <p:nvPr/>
        </p:nvSpPr>
        <p:spPr>
          <a:xfrm>
            <a:off x="-1948" y="4016503"/>
            <a:ext cx="9144000" cy="2852946"/>
          </a:xfrm>
          <a:prstGeom prst="rect">
            <a:avLst/>
          </a:prstGeom>
          <a:solidFill>
            <a:schemeClr val="accent2">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aseline="-25000" dirty="0"/>
              <a:t> </a:t>
            </a:r>
            <a:endParaRPr kumimoji="1" lang="ja-JP" altLang="en-US" baseline="-25000"/>
          </a:p>
        </p:txBody>
      </p:sp>
      <p:sp>
        <p:nvSpPr>
          <p:cNvPr id="2" name="タイトル 1">
            <a:extLst>
              <a:ext uri="{FF2B5EF4-FFF2-40B4-BE49-F238E27FC236}">
                <a16:creationId xmlns:a16="http://schemas.microsoft.com/office/drawing/2014/main" id="{37529F7A-474C-E94F-93D8-A0C7CCB424C3}"/>
              </a:ext>
            </a:extLst>
          </p:cNvPr>
          <p:cNvSpPr>
            <a:spLocks noGrp="1"/>
          </p:cNvSpPr>
          <p:nvPr>
            <p:ph type="title"/>
          </p:nvPr>
        </p:nvSpPr>
        <p:spPr/>
        <p:txBody>
          <a:bodyPr>
            <a:normAutofit/>
          </a:bodyPr>
          <a:lstStyle/>
          <a:p>
            <a:r>
              <a:rPr kumimoji="1" lang="ja-JP" altLang="en-US" sz="2800"/>
              <a:t>硝酸イオントランスポーターにより硝酸イオンを取り込む</a:t>
            </a:r>
          </a:p>
        </p:txBody>
      </p:sp>
      <p:grpSp>
        <p:nvGrpSpPr>
          <p:cNvPr id="3" name="グループ化 2">
            <a:extLst>
              <a:ext uri="{FF2B5EF4-FFF2-40B4-BE49-F238E27FC236}">
                <a16:creationId xmlns:a16="http://schemas.microsoft.com/office/drawing/2014/main" id="{435610F4-0C6F-6046-BD98-18E3A727ACF9}"/>
              </a:ext>
            </a:extLst>
          </p:cNvPr>
          <p:cNvGrpSpPr/>
          <p:nvPr/>
        </p:nvGrpSpPr>
        <p:grpSpPr>
          <a:xfrm>
            <a:off x="590817" y="3975467"/>
            <a:ext cx="2475655" cy="1148476"/>
            <a:chOff x="5773631" y="5033482"/>
            <a:chExt cx="2475655" cy="1148476"/>
          </a:xfrm>
        </p:grpSpPr>
        <p:sp>
          <p:nvSpPr>
            <p:cNvPr id="4" name="フリーフォーム 3">
              <a:extLst>
                <a:ext uri="{FF2B5EF4-FFF2-40B4-BE49-F238E27FC236}">
                  <a16:creationId xmlns:a16="http://schemas.microsoft.com/office/drawing/2014/main" id="{C4F26C52-C7D0-FE4A-8716-51DF85525A04}"/>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4">
              <a:extLst>
                <a:ext uri="{FF2B5EF4-FFF2-40B4-BE49-F238E27FC236}">
                  <a16:creationId xmlns:a16="http://schemas.microsoft.com/office/drawing/2014/main" id="{F78621D7-2199-BC41-A10A-F271C3898EDA}"/>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3B892F6D-5E85-5442-9594-13C523ADEEDF}"/>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8A84ED47-25CE-624D-9080-3AEF4540F557}"/>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4C3116BD-4355-484D-A53C-83742E7D0625}"/>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C55E84FF-3959-894C-9BD2-58C9C6DD6163}"/>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AEE43126-5194-AE42-8475-D977FA29D620}"/>
              </a:ext>
            </a:extLst>
          </p:cNvPr>
          <p:cNvGrpSpPr/>
          <p:nvPr/>
        </p:nvGrpSpPr>
        <p:grpSpPr>
          <a:xfrm>
            <a:off x="573181" y="2600773"/>
            <a:ext cx="1211739" cy="1173055"/>
            <a:chOff x="664547" y="3063561"/>
            <a:chExt cx="1211739" cy="1173055"/>
          </a:xfrm>
        </p:grpSpPr>
        <p:sp>
          <p:nvSpPr>
            <p:cNvPr id="11" name="フリーフォーム 10">
              <a:extLst>
                <a:ext uri="{FF2B5EF4-FFF2-40B4-BE49-F238E27FC236}">
                  <a16:creationId xmlns:a16="http://schemas.microsoft.com/office/drawing/2014/main" id="{2E30E219-E529-304F-A7F1-738FBFE1FFA2}"/>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3CE5ABF-9B6C-0F4F-A045-299C551D1337}"/>
                </a:ext>
              </a:extLst>
            </p:cNvPr>
            <p:cNvGrpSpPr>
              <a:grpSpLocks noChangeAspect="1"/>
            </p:cNvGrpSpPr>
            <p:nvPr/>
          </p:nvGrpSpPr>
          <p:grpSpPr>
            <a:xfrm rot="18137259">
              <a:off x="937878" y="3349111"/>
              <a:ext cx="216000" cy="211024"/>
              <a:chOff x="5759254" y="2287608"/>
              <a:chExt cx="795725" cy="777267"/>
            </a:xfrm>
          </p:grpSpPr>
          <p:sp>
            <p:nvSpPr>
              <p:cNvPr id="33" name="フリーフォーム 32">
                <a:extLst>
                  <a:ext uri="{FF2B5EF4-FFF2-40B4-BE49-F238E27FC236}">
                    <a16:creationId xmlns:a16="http://schemas.microsoft.com/office/drawing/2014/main" id="{4100308B-A5A1-9945-878E-A55E94F9BDF6}"/>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63403C32-049F-D340-AD0B-D28D460D4FF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72C1721E-E9F4-674C-AC0A-A222FD42614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725A562F-E5F2-D342-B5A5-EB6D85C99AF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弧 12">
              <a:extLst>
                <a:ext uri="{FF2B5EF4-FFF2-40B4-BE49-F238E27FC236}">
                  <a16:creationId xmlns:a16="http://schemas.microsoft.com/office/drawing/2014/main" id="{99F1BC93-7587-FE44-A892-828DFAC81753}"/>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50276D8D-151F-6649-8C13-611DF0E8F574}"/>
                </a:ext>
              </a:extLst>
            </p:cNvPr>
            <p:cNvGrpSpPr/>
            <p:nvPr/>
          </p:nvGrpSpPr>
          <p:grpSpPr>
            <a:xfrm rot="15300384">
              <a:off x="1138260" y="3498589"/>
              <a:ext cx="771458" cy="704595"/>
              <a:chOff x="5050904" y="3890441"/>
              <a:chExt cx="771458" cy="704595"/>
            </a:xfrm>
          </p:grpSpPr>
          <p:cxnSp>
            <p:nvCxnSpPr>
              <p:cNvPr id="30" name="直線コネクタ 29">
                <a:extLst>
                  <a:ext uri="{FF2B5EF4-FFF2-40B4-BE49-F238E27FC236}">
                    <a16:creationId xmlns:a16="http://schemas.microsoft.com/office/drawing/2014/main" id="{9AACEFE9-16B2-7E40-A440-ACC41F3CB2E5}"/>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31" name="フリーフォーム 30">
                <a:extLst>
                  <a:ext uri="{FF2B5EF4-FFF2-40B4-BE49-F238E27FC236}">
                    <a16:creationId xmlns:a16="http://schemas.microsoft.com/office/drawing/2014/main" id="{98B9EEAE-E028-024D-A720-4B8D1A7A12FC}"/>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919AB097-8E1C-AF43-8492-B6A5C6692358}"/>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円弧 14">
              <a:extLst>
                <a:ext uri="{FF2B5EF4-FFF2-40B4-BE49-F238E27FC236}">
                  <a16:creationId xmlns:a16="http://schemas.microsoft.com/office/drawing/2014/main" id="{90D1550A-D82B-2F46-9044-68730032D1EE}"/>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422E7ECB-5FB1-9744-9415-E9C8BF7F9785}"/>
                </a:ext>
              </a:extLst>
            </p:cNvPr>
            <p:cNvGrpSpPr/>
            <p:nvPr/>
          </p:nvGrpSpPr>
          <p:grpSpPr>
            <a:xfrm rot="19399544">
              <a:off x="1004180" y="3063561"/>
              <a:ext cx="216000" cy="255744"/>
              <a:chOff x="4189660" y="2779352"/>
              <a:chExt cx="216000" cy="255744"/>
            </a:xfrm>
          </p:grpSpPr>
          <p:sp>
            <p:nvSpPr>
              <p:cNvPr id="24" name="フリーフォーム 23">
                <a:extLst>
                  <a:ext uri="{FF2B5EF4-FFF2-40B4-BE49-F238E27FC236}">
                    <a16:creationId xmlns:a16="http://schemas.microsoft.com/office/drawing/2014/main" id="{3F3E0697-6158-774E-AE93-65DBB9B54FA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A8BB80E-C301-274C-81A2-5D793A62A601}"/>
                  </a:ext>
                </a:extLst>
              </p:cNvPr>
              <p:cNvGrpSpPr>
                <a:grpSpLocks noChangeAspect="1"/>
              </p:cNvGrpSpPr>
              <p:nvPr/>
            </p:nvGrpSpPr>
            <p:grpSpPr>
              <a:xfrm rot="20001504">
                <a:off x="4189660" y="2779352"/>
                <a:ext cx="216000" cy="211024"/>
                <a:chOff x="5759254" y="2287608"/>
                <a:chExt cx="795725" cy="777267"/>
              </a:xfrm>
            </p:grpSpPr>
            <p:sp>
              <p:nvSpPr>
                <p:cNvPr id="26" name="フリーフォーム 25">
                  <a:extLst>
                    <a:ext uri="{FF2B5EF4-FFF2-40B4-BE49-F238E27FC236}">
                      <a16:creationId xmlns:a16="http://schemas.microsoft.com/office/drawing/2014/main" id="{D91F98CC-4EFD-5341-A358-D0E035891BE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9941A6E3-483E-5D4A-B572-4DD3645C166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4363E91B-C910-AC46-A4D6-98F7529694D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529AD958-F274-D14D-81DB-67E4AA554BAC}"/>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2CE120D0-1D4F-4242-B181-EB5A789551F6}"/>
                </a:ext>
              </a:extLst>
            </p:cNvPr>
            <p:cNvGrpSpPr/>
            <p:nvPr/>
          </p:nvGrpSpPr>
          <p:grpSpPr>
            <a:xfrm>
              <a:off x="664547" y="3272569"/>
              <a:ext cx="216000" cy="255744"/>
              <a:chOff x="4189660" y="2779352"/>
              <a:chExt cx="216000" cy="255744"/>
            </a:xfrm>
          </p:grpSpPr>
          <p:sp>
            <p:nvSpPr>
              <p:cNvPr id="18" name="フリーフォーム 17">
                <a:extLst>
                  <a:ext uri="{FF2B5EF4-FFF2-40B4-BE49-F238E27FC236}">
                    <a16:creationId xmlns:a16="http://schemas.microsoft.com/office/drawing/2014/main" id="{C5D16E7C-1D3C-1C48-B8C2-548E7A8A7E1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29B09857-CDE5-4F4E-8E9F-3AE21A00F9EA}"/>
                  </a:ext>
                </a:extLst>
              </p:cNvPr>
              <p:cNvGrpSpPr>
                <a:grpSpLocks noChangeAspect="1"/>
              </p:cNvGrpSpPr>
              <p:nvPr/>
            </p:nvGrpSpPr>
            <p:grpSpPr>
              <a:xfrm rot="20001504">
                <a:off x="4189660" y="2779352"/>
                <a:ext cx="216000" cy="211024"/>
                <a:chOff x="5759254" y="2287608"/>
                <a:chExt cx="795725" cy="777267"/>
              </a:xfrm>
            </p:grpSpPr>
            <p:sp>
              <p:nvSpPr>
                <p:cNvPr id="20" name="フリーフォーム 19">
                  <a:extLst>
                    <a:ext uri="{FF2B5EF4-FFF2-40B4-BE49-F238E27FC236}">
                      <a16:creationId xmlns:a16="http://schemas.microsoft.com/office/drawing/2014/main" id="{A93C0823-0529-AF4A-B9B5-57C3407B07EB}"/>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367F71DB-9DAF-4549-9633-A0B63DDD79AF}"/>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9058647E-19CE-524E-8170-621CA52E7985}"/>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C8E4E300-62BA-3B48-9C4B-A75C92932E24}"/>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37" name="直線コネクタ 36">
            <a:extLst>
              <a:ext uri="{FF2B5EF4-FFF2-40B4-BE49-F238E27FC236}">
                <a16:creationId xmlns:a16="http://schemas.microsoft.com/office/drawing/2014/main" id="{71F688F2-C1BF-F643-8225-A8BB0ADFC6F7}"/>
              </a:ext>
            </a:extLst>
          </p:cNvPr>
          <p:cNvCxnSpPr/>
          <p:nvPr/>
        </p:nvCxnSpPr>
        <p:spPr>
          <a:xfrm>
            <a:off x="1869927" y="18588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8" name="フリーフォーム 37">
            <a:extLst>
              <a:ext uri="{FF2B5EF4-FFF2-40B4-BE49-F238E27FC236}">
                <a16:creationId xmlns:a16="http://schemas.microsoft.com/office/drawing/2014/main" id="{3E35CBA8-B449-A544-941E-8BE0D0F7AC0D}"/>
              </a:ext>
            </a:extLst>
          </p:cNvPr>
          <p:cNvSpPr/>
          <p:nvPr/>
        </p:nvSpPr>
        <p:spPr>
          <a:xfrm rot="12577259">
            <a:off x="1963580" y="27315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E1C39998-0111-B649-84B2-528CEFE9C24D}"/>
              </a:ext>
            </a:extLst>
          </p:cNvPr>
          <p:cNvSpPr/>
          <p:nvPr/>
        </p:nvSpPr>
        <p:spPr>
          <a:xfrm rot="12577259">
            <a:off x="1990913" y="35193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2F519D6F-C9A3-7947-87C4-95B594839663}"/>
              </a:ext>
            </a:extLst>
          </p:cNvPr>
          <p:cNvSpPr/>
          <p:nvPr/>
        </p:nvSpPr>
        <p:spPr>
          <a:xfrm rot="6062757">
            <a:off x="1578307" y="29159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72CC0767-F9CE-BE40-88B9-F89ABD4DB42B}"/>
              </a:ext>
            </a:extLst>
          </p:cNvPr>
          <p:cNvGrpSpPr/>
          <p:nvPr/>
        </p:nvGrpSpPr>
        <p:grpSpPr>
          <a:xfrm rot="5733920">
            <a:off x="1845342" y="1927663"/>
            <a:ext cx="525103" cy="429308"/>
            <a:chOff x="5108235" y="2179136"/>
            <a:chExt cx="525103" cy="429308"/>
          </a:xfrm>
        </p:grpSpPr>
        <p:cxnSp>
          <p:nvCxnSpPr>
            <p:cNvPr id="42" name="直線コネクタ 41">
              <a:extLst>
                <a:ext uri="{FF2B5EF4-FFF2-40B4-BE49-F238E27FC236}">
                  <a16:creationId xmlns:a16="http://schemas.microsoft.com/office/drawing/2014/main" id="{2FE7C4BA-5C3B-AC41-B459-687A577369BC}"/>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3" name="フリーフォーム 42">
              <a:extLst>
                <a:ext uri="{FF2B5EF4-FFF2-40B4-BE49-F238E27FC236}">
                  <a16:creationId xmlns:a16="http://schemas.microsoft.com/office/drawing/2014/main" id="{DD3FE25D-6F7D-7C4A-84BA-167C70C08B74}"/>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70BE778E-BAED-F847-A0A7-1060BA8D6194}"/>
              </a:ext>
            </a:extLst>
          </p:cNvPr>
          <p:cNvGrpSpPr/>
          <p:nvPr/>
        </p:nvGrpSpPr>
        <p:grpSpPr>
          <a:xfrm rot="4905790">
            <a:off x="1796427" y="2182847"/>
            <a:ext cx="525103" cy="429308"/>
            <a:chOff x="5108235" y="2179136"/>
            <a:chExt cx="525103" cy="429308"/>
          </a:xfrm>
        </p:grpSpPr>
        <p:cxnSp>
          <p:nvCxnSpPr>
            <p:cNvPr id="45" name="直線コネクタ 44">
              <a:extLst>
                <a:ext uri="{FF2B5EF4-FFF2-40B4-BE49-F238E27FC236}">
                  <a16:creationId xmlns:a16="http://schemas.microsoft.com/office/drawing/2014/main" id="{66B3E63C-F5E6-C34D-9052-5C48817D40C7}"/>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6" name="フリーフォーム 45">
              <a:extLst>
                <a:ext uri="{FF2B5EF4-FFF2-40B4-BE49-F238E27FC236}">
                  <a16:creationId xmlns:a16="http://schemas.microsoft.com/office/drawing/2014/main" id="{FB543EEC-6327-4F49-BC2C-4AA8A6D6D88A}"/>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E70CFC6C-6910-5B4B-9A0B-BF2988216FA4}"/>
              </a:ext>
            </a:extLst>
          </p:cNvPr>
          <p:cNvGrpSpPr/>
          <p:nvPr/>
        </p:nvGrpSpPr>
        <p:grpSpPr>
          <a:xfrm>
            <a:off x="1891731" y="2387227"/>
            <a:ext cx="1116250" cy="997394"/>
            <a:chOff x="2110421" y="2850015"/>
            <a:chExt cx="1116250" cy="997394"/>
          </a:xfrm>
        </p:grpSpPr>
        <p:cxnSp>
          <p:nvCxnSpPr>
            <p:cNvPr id="48" name="直線コネクタ 47">
              <a:extLst>
                <a:ext uri="{FF2B5EF4-FFF2-40B4-BE49-F238E27FC236}">
                  <a16:creationId xmlns:a16="http://schemas.microsoft.com/office/drawing/2014/main" id="{6B9F3E80-1148-544D-8C43-655D0058145E}"/>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49" name="フリーフォーム 48">
              <a:extLst>
                <a:ext uri="{FF2B5EF4-FFF2-40B4-BE49-F238E27FC236}">
                  <a16:creationId xmlns:a16="http://schemas.microsoft.com/office/drawing/2014/main" id="{393A85CA-D51C-8F42-BE9B-D6DF85321B0D}"/>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A005B794-2749-C748-8048-D41070CC60CE}"/>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4421192F-A601-7147-A99C-6E036A6FA4E4}"/>
                </a:ext>
              </a:extLst>
            </p:cNvPr>
            <p:cNvGrpSpPr/>
            <p:nvPr/>
          </p:nvGrpSpPr>
          <p:grpSpPr>
            <a:xfrm rot="1173186">
              <a:off x="2817995" y="2937287"/>
              <a:ext cx="216000" cy="255744"/>
              <a:chOff x="4189660" y="2779352"/>
              <a:chExt cx="216000" cy="255744"/>
            </a:xfrm>
          </p:grpSpPr>
          <p:sp>
            <p:nvSpPr>
              <p:cNvPr id="70" name="フリーフォーム 69">
                <a:extLst>
                  <a:ext uri="{FF2B5EF4-FFF2-40B4-BE49-F238E27FC236}">
                    <a16:creationId xmlns:a16="http://schemas.microsoft.com/office/drawing/2014/main" id="{F76DE57C-8F13-CB4E-841B-8A1C21176223}"/>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1" name="グループ化 70">
                <a:extLst>
                  <a:ext uri="{FF2B5EF4-FFF2-40B4-BE49-F238E27FC236}">
                    <a16:creationId xmlns:a16="http://schemas.microsoft.com/office/drawing/2014/main" id="{7C7EF07F-7F12-1440-8AF8-25CA44BB2FBD}"/>
                  </a:ext>
                </a:extLst>
              </p:cNvPr>
              <p:cNvGrpSpPr>
                <a:grpSpLocks noChangeAspect="1"/>
              </p:cNvGrpSpPr>
              <p:nvPr/>
            </p:nvGrpSpPr>
            <p:grpSpPr>
              <a:xfrm rot="20001504">
                <a:off x="4189660" y="2779352"/>
                <a:ext cx="216000" cy="211024"/>
                <a:chOff x="5759254" y="2287608"/>
                <a:chExt cx="795725" cy="777267"/>
              </a:xfrm>
            </p:grpSpPr>
            <p:sp>
              <p:nvSpPr>
                <p:cNvPr id="72" name="フリーフォーム 71">
                  <a:extLst>
                    <a:ext uri="{FF2B5EF4-FFF2-40B4-BE49-F238E27FC236}">
                      <a16:creationId xmlns:a16="http://schemas.microsoft.com/office/drawing/2014/main" id="{ABB13FD1-E6B1-7944-8A42-B3CF0EBB831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a:extLst>
                    <a:ext uri="{FF2B5EF4-FFF2-40B4-BE49-F238E27FC236}">
                      <a16:creationId xmlns:a16="http://schemas.microsoft.com/office/drawing/2014/main" id="{15A7D23C-F859-0D4B-8147-05AF629DC082}"/>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9612B5B5-0825-F244-AC2F-E63E87712DAB}"/>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A5BDC644-5C5B-C24D-846B-BA6A2F7A6649}"/>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2" name="グループ化 51">
              <a:extLst>
                <a:ext uri="{FF2B5EF4-FFF2-40B4-BE49-F238E27FC236}">
                  <a16:creationId xmlns:a16="http://schemas.microsoft.com/office/drawing/2014/main" id="{8D06DF79-5F51-DC4A-9269-610703EA5C02}"/>
                </a:ext>
              </a:extLst>
            </p:cNvPr>
            <p:cNvGrpSpPr/>
            <p:nvPr/>
          </p:nvGrpSpPr>
          <p:grpSpPr>
            <a:xfrm rot="3003238">
              <a:off x="2558397" y="2846790"/>
              <a:ext cx="378067" cy="384518"/>
              <a:chOff x="4324291" y="3334365"/>
              <a:chExt cx="378067" cy="384518"/>
            </a:xfrm>
          </p:grpSpPr>
          <p:cxnSp>
            <p:nvCxnSpPr>
              <p:cNvPr id="62" name="直線コネクタ 61">
                <a:extLst>
                  <a:ext uri="{FF2B5EF4-FFF2-40B4-BE49-F238E27FC236}">
                    <a16:creationId xmlns:a16="http://schemas.microsoft.com/office/drawing/2014/main" id="{75E708DF-8779-AB41-85F6-A7E4AD415B60}"/>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712819D1-433E-6141-8FBB-7AE608089A86}"/>
                  </a:ext>
                </a:extLst>
              </p:cNvPr>
              <p:cNvGrpSpPr/>
              <p:nvPr/>
            </p:nvGrpSpPr>
            <p:grpSpPr>
              <a:xfrm rot="20090446">
                <a:off x="4324291" y="3334365"/>
                <a:ext cx="216000" cy="255744"/>
                <a:chOff x="4189660" y="2779352"/>
                <a:chExt cx="216000" cy="255744"/>
              </a:xfrm>
            </p:grpSpPr>
            <p:sp>
              <p:nvSpPr>
                <p:cNvPr id="64" name="フリーフォーム 63">
                  <a:extLst>
                    <a:ext uri="{FF2B5EF4-FFF2-40B4-BE49-F238E27FC236}">
                      <a16:creationId xmlns:a16="http://schemas.microsoft.com/office/drawing/2014/main" id="{0BAE3771-CED8-5E41-AD59-E1474144A09E}"/>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436D5168-E55F-F647-9FA3-6C3B4FC2EE64}"/>
                    </a:ext>
                  </a:extLst>
                </p:cNvPr>
                <p:cNvGrpSpPr>
                  <a:grpSpLocks noChangeAspect="1"/>
                </p:cNvGrpSpPr>
                <p:nvPr/>
              </p:nvGrpSpPr>
              <p:grpSpPr>
                <a:xfrm rot="20001504">
                  <a:off x="4189660" y="2779352"/>
                  <a:ext cx="216000" cy="211024"/>
                  <a:chOff x="5759254" y="2287608"/>
                  <a:chExt cx="795725" cy="777267"/>
                </a:xfrm>
              </p:grpSpPr>
              <p:sp>
                <p:nvSpPr>
                  <p:cNvPr id="66" name="フリーフォーム 65">
                    <a:extLst>
                      <a:ext uri="{FF2B5EF4-FFF2-40B4-BE49-F238E27FC236}">
                        <a16:creationId xmlns:a16="http://schemas.microsoft.com/office/drawing/2014/main" id="{D84FFF3A-A8D3-4646-B934-9F033F54D5A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66">
                    <a:extLst>
                      <a:ext uri="{FF2B5EF4-FFF2-40B4-BE49-F238E27FC236}">
                        <a16:creationId xmlns:a16="http://schemas.microsoft.com/office/drawing/2014/main" id="{F8585EB1-ACAC-4447-BF62-6C48651A4AD4}"/>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39F26649-38B0-0040-99EA-12A0DD5AECC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4D31576C-6EE5-844A-8921-DBFF4D071EF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3" name="グループ化 52">
              <a:extLst>
                <a:ext uri="{FF2B5EF4-FFF2-40B4-BE49-F238E27FC236}">
                  <a16:creationId xmlns:a16="http://schemas.microsoft.com/office/drawing/2014/main" id="{3F06B857-5991-4044-8B3E-3A15EFCBA8A7}"/>
                </a:ext>
              </a:extLst>
            </p:cNvPr>
            <p:cNvGrpSpPr/>
            <p:nvPr/>
          </p:nvGrpSpPr>
          <p:grpSpPr>
            <a:xfrm rot="3003238" flipH="1">
              <a:off x="2871422" y="3073124"/>
              <a:ext cx="325980" cy="384518"/>
              <a:chOff x="4324291" y="3334365"/>
              <a:chExt cx="378067" cy="384518"/>
            </a:xfrm>
          </p:grpSpPr>
          <p:cxnSp>
            <p:nvCxnSpPr>
              <p:cNvPr id="54" name="直線コネクタ 53">
                <a:extLst>
                  <a:ext uri="{FF2B5EF4-FFF2-40B4-BE49-F238E27FC236}">
                    <a16:creationId xmlns:a16="http://schemas.microsoft.com/office/drawing/2014/main" id="{8027F0E7-FDF4-A741-876A-E296FDC7ECB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AD905221-A372-1E41-BDC0-E662A9459568}"/>
                  </a:ext>
                </a:extLst>
              </p:cNvPr>
              <p:cNvGrpSpPr/>
              <p:nvPr/>
            </p:nvGrpSpPr>
            <p:grpSpPr>
              <a:xfrm rot="20090446">
                <a:off x="4324291" y="3334365"/>
                <a:ext cx="216000" cy="255744"/>
                <a:chOff x="4189660" y="2779352"/>
                <a:chExt cx="216000" cy="255744"/>
              </a:xfrm>
            </p:grpSpPr>
            <p:sp>
              <p:nvSpPr>
                <p:cNvPr id="56" name="フリーフォーム 55">
                  <a:extLst>
                    <a:ext uri="{FF2B5EF4-FFF2-40B4-BE49-F238E27FC236}">
                      <a16:creationId xmlns:a16="http://schemas.microsoft.com/office/drawing/2014/main" id="{88F241FB-C72A-4A40-B589-49EE75607577}"/>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A8303EEF-E713-CF4A-A775-E0C5E3BCBD0A}"/>
                    </a:ext>
                  </a:extLst>
                </p:cNvPr>
                <p:cNvGrpSpPr>
                  <a:grpSpLocks noChangeAspect="1"/>
                </p:cNvGrpSpPr>
                <p:nvPr/>
              </p:nvGrpSpPr>
              <p:grpSpPr>
                <a:xfrm rot="20001504">
                  <a:off x="4189660" y="2779352"/>
                  <a:ext cx="216000" cy="211024"/>
                  <a:chOff x="5759254" y="2287608"/>
                  <a:chExt cx="795725" cy="777267"/>
                </a:xfrm>
              </p:grpSpPr>
              <p:sp>
                <p:nvSpPr>
                  <p:cNvPr id="58" name="フリーフォーム 57">
                    <a:extLst>
                      <a:ext uri="{FF2B5EF4-FFF2-40B4-BE49-F238E27FC236}">
                        <a16:creationId xmlns:a16="http://schemas.microsoft.com/office/drawing/2014/main" id="{90052E8B-032B-D048-BB47-0117BA04336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E7247D2C-7634-BC4A-BD8B-F1A77847AF2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88E9F419-9653-084B-AA48-3EE8C9A6D01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a:extLst>
                      <a:ext uri="{FF2B5EF4-FFF2-40B4-BE49-F238E27FC236}">
                        <a16:creationId xmlns:a16="http://schemas.microsoft.com/office/drawing/2014/main" id="{AE34304A-5868-B44A-963F-5A10BF6D6F3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76" name="グループ化 75">
            <a:extLst>
              <a:ext uri="{FF2B5EF4-FFF2-40B4-BE49-F238E27FC236}">
                <a16:creationId xmlns:a16="http://schemas.microsoft.com/office/drawing/2014/main" id="{611C119F-3D02-6F45-ABDA-85A9EF19789F}"/>
              </a:ext>
            </a:extLst>
          </p:cNvPr>
          <p:cNvGrpSpPr/>
          <p:nvPr/>
        </p:nvGrpSpPr>
        <p:grpSpPr>
          <a:xfrm>
            <a:off x="1527396" y="1412587"/>
            <a:ext cx="717585" cy="571175"/>
            <a:chOff x="1676637" y="1748050"/>
            <a:chExt cx="717585" cy="571175"/>
          </a:xfrm>
        </p:grpSpPr>
        <p:grpSp>
          <p:nvGrpSpPr>
            <p:cNvPr id="77" name="グループ化 76">
              <a:extLst>
                <a:ext uri="{FF2B5EF4-FFF2-40B4-BE49-F238E27FC236}">
                  <a16:creationId xmlns:a16="http://schemas.microsoft.com/office/drawing/2014/main" id="{8E3CBD41-AFCC-534D-BD19-1A85A2EDC9C5}"/>
                </a:ext>
              </a:extLst>
            </p:cNvPr>
            <p:cNvGrpSpPr/>
            <p:nvPr/>
          </p:nvGrpSpPr>
          <p:grpSpPr>
            <a:xfrm rot="568056">
              <a:off x="1676637" y="1879911"/>
              <a:ext cx="378067" cy="384518"/>
              <a:chOff x="4324291" y="3334365"/>
              <a:chExt cx="378067" cy="384518"/>
            </a:xfrm>
          </p:grpSpPr>
          <p:cxnSp>
            <p:nvCxnSpPr>
              <p:cNvPr id="105" name="直線コネクタ 104">
                <a:extLst>
                  <a:ext uri="{FF2B5EF4-FFF2-40B4-BE49-F238E27FC236}">
                    <a16:creationId xmlns:a16="http://schemas.microsoft.com/office/drawing/2014/main" id="{4EB2ACB8-0F75-A942-9FAB-92925B9A3A7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106" name="グループ化 105">
                <a:extLst>
                  <a:ext uri="{FF2B5EF4-FFF2-40B4-BE49-F238E27FC236}">
                    <a16:creationId xmlns:a16="http://schemas.microsoft.com/office/drawing/2014/main" id="{B47EB2D8-9186-1C47-A32D-2BFDEC4106AC}"/>
                  </a:ext>
                </a:extLst>
              </p:cNvPr>
              <p:cNvGrpSpPr/>
              <p:nvPr/>
            </p:nvGrpSpPr>
            <p:grpSpPr>
              <a:xfrm rot="20090446">
                <a:off x="4324291" y="3334365"/>
                <a:ext cx="216000" cy="255744"/>
                <a:chOff x="4189660" y="2779352"/>
                <a:chExt cx="216000" cy="255744"/>
              </a:xfrm>
            </p:grpSpPr>
            <p:sp>
              <p:nvSpPr>
                <p:cNvPr id="107" name="フリーフォーム 106">
                  <a:extLst>
                    <a:ext uri="{FF2B5EF4-FFF2-40B4-BE49-F238E27FC236}">
                      <a16:creationId xmlns:a16="http://schemas.microsoft.com/office/drawing/2014/main" id="{6C3D8FAE-B5A7-BB44-BFE5-3BB0B3479F04}"/>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675A10DB-FBBB-1941-AD8F-76CF552E51B1}"/>
                    </a:ext>
                  </a:extLst>
                </p:cNvPr>
                <p:cNvGrpSpPr>
                  <a:grpSpLocks noChangeAspect="1"/>
                </p:cNvGrpSpPr>
                <p:nvPr/>
              </p:nvGrpSpPr>
              <p:grpSpPr>
                <a:xfrm rot="20001504">
                  <a:off x="4189660" y="2779352"/>
                  <a:ext cx="216000" cy="211024"/>
                  <a:chOff x="5759254" y="2287608"/>
                  <a:chExt cx="795725" cy="777267"/>
                </a:xfrm>
              </p:grpSpPr>
              <p:sp>
                <p:nvSpPr>
                  <p:cNvPr id="109" name="フリーフォーム 108">
                    <a:extLst>
                      <a:ext uri="{FF2B5EF4-FFF2-40B4-BE49-F238E27FC236}">
                        <a16:creationId xmlns:a16="http://schemas.microsoft.com/office/drawing/2014/main" id="{D85DB714-B91E-EA4F-AEE1-01EF22DAAD7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a:extLst>
                      <a:ext uri="{FF2B5EF4-FFF2-40B4-BE49-F238E27FC236}">
                        <a16:creationId xmlns:a16="http://schemas.microsoft.com/office/drawing/2014/main" id="{2CF9C55A-EF26-AB4A-BEA4-4B0A9D49DFA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91190BAD-1A0A-A14D-B23E-27E3A4C64FAA}"/>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5537EA40-8C33-484C-A5EA-D17F4474EEE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8" name="グループ化 77">
              <a:extLst>
                <a:ext uri="{FF2B5EF4-FFF2-40B4-BE49-F238E27FC236}">
                  <a16:creationId xmlns:a16="http://schemas.microsoft.com/office/drawing/2014/main" id="{B3FACB80-2D79-F84E-95F9-06E2ED7086EC}"/>
                </a:ext>
              </a:extLst>
            </p:cNvPr>
            <p:cNvGrpSpPr/>
            <p:nvPr/>
          </p:nvGrpSpPr>
          <p:grpSpPr>
            <a:xfrm rot="568056" flipH="1">
              <a:off x="2045238" y="1934707"/>
              <a:ext cx="348984" cy="384518"/>
              <a:chOff x="4324291" y="3334365"/>
              <a:chExt cx="378067" cy="384518"/>
            </a:xfrm>
          </p:grpSpPr>
          <p:cxnSp>
            <p:nvCxnSpPr>
              <p:cNvPr id="97" name="直線コネクタ 96">
                <a:extLst>
                  <a:ext uri="{FF2B5EF4-FFF2-40B4-BE49-F238E27FC236}">
                    <a16:creationId xmlns:a16="http://schemas.microsoft.com/office/drawing/2014/main" id="{72C5F338-8D6D-9A46-B0C4-CB5C25DC6EBD}"/>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B4CF1B41-9AD2-5347-A834-6DD4AA96AA9B}"/>
                  </a:ext>
                </a:extLst>
              </p:cNvPr>
              <p:cNvGrpSpPr/>
              <p:nvPr/>
            </p:nvGrpSpPr>
            <p:grpSpPr>
              <a:xfrm rot="20090446">
                <a:off x="4324291" y="3334365"/>
                <a:ext cx="216000" cy="255744"/>
                <a:chOff x="4189660" y="2779352"/>
                <a:chExt cx="216000" cy="255744"/>
              </a:xfrm>
            </p:grpSpPr>
            <p:sp>
              <p:nvSpPr>
                <p:cNvPr id="99" name="フリーフォーム 98">
                  <a:extLst>
                    <a:ext uri="{FF2B5EF4-FFF2-40B4-BE49-F238E27FC236}">
                      <a16:creationId xmlns:a16="http://schemas.microsoft.com/office/drawing/2014/main" id="{59B2168B-8DA7-5341-A072-303947109271}"/>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a:extLst>
                    <a:ext uri="{FF2B5EF4-FFF2-40B4-BE49-F238E27FC236}">
                      <a16:creationId xmlns:a16="http://schemas.microsoft.com/office/drawing/2014/main" id="{CA6EC74F-3D5B-1D40-AA04-6CDEF3645147}"/>
                    </a:ext>
                  </a:extLst>
                </p:cNvPr>
                <p:cNvGrpSpPr>
                  <a:grpSpLocks noChangeAspect="1"/>
                </p:cNvGrpSpPr>
                <p:nvPr/>
              </p:nvGrpSpPr>
              <p:grpSpPr>
                <a:xfrm rot="20001504">
                  <a:off x="4189660" y="2779352"/>
                  <a:ext cx="216000" cy="211024"/>
                  <a:chOff x="5759254" y="2287608"/>
                  <a:chExt cx="795725" cy="777267"/>
                </a:xfrm>
              </p:grpSpPr>
              <p:sp>
                <p:nvSpPr>
                  <p:cNvPr id="101" name="フリーフォーム 100">
                    <a:extLst>
                      <a:ext uri="{FF2B5EF4-FFF2-40B4-BE49-F238E27FC236}">
                        <a16:creationId xmlns:a16="http://schemas.microsoft.com/office/drawing/2014/main" id="{F145151D-18A8-1742-82C0-FFA3075672D5}"/>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a:extLst>
                      <a:ext uri="{FF2B5EF4-FFF2-40B4-BE49-F238E27FC236}">
                        <a16:creationId xmlns:a16="http://schemas.microsoft.com/office/drawing/2014/main" id="{7FA4F881-6F7D-CE4C-8F0F-D57E4B55BB2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E21615FF-E876-CE4A-A45C-F2E9C373845E}"/>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4105709E-A25A-7D4D-B8D4-DD99DEA1D4B7}"/>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9" name="グループ化 78">
              <a:extLst>
                <a:ext uri="{FF2B5EF4-FFF2-40B4-BE49-F238E27FC236}">
                  <a16:creationId xmlns:a16="http://schemas.microsoft.com/office/drawing/2014/main" id="{BE7355D4-DCC7-8F49-927D-3E5DD2DF3A7C}"/>
                </a:ext>
              </a:extLst>
            </p:cNvPr>
            <p:cNvGrpSpPr/>
            <p:nvPr/>
          </p:nvGrpSpPr>
          <p:grpSpPr>
            <a:xfrm rot="3014645">
              <a:off x="1867522" y="1744825"/>
              <a:ext cx="378067" cy="384518"/>
              <a:chOff x="4324291" y="3334365"/>
              <a:chExt cx="378067" cy="384518"/>
            </a:xfrm>
          </p:grpSpPr>
          <p:cxnSp>
            <p:nvCxnSpPr>
              <p:cNvPr id="89" name="直線コネクタ 88">
                <a:extLst>
                  <a:ext uri="{FF2B5EF4-FFF2-40B4-BE49-F238E27FC236}">
                    <a16:creationId xmlns:a16="http://schemas.microsoft.com/office/drawing/2014/main" id="{8B88B6A2-2304-054A-A2B7-7E3658D2FC62}"/>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560EB2AF-0B0B-6B46-A35C-C7A66E7EABF8}"/>
                  </a:ext>
                </a:extLst>
              </p:cNvPr>
              <p:cNvGrpSpPr/>
              <p:nvPr/>
            </p:nvGrpSpPr>
            <p:grpSpPr>
              <a:xfrm rot="20090446">
                <a:off x="4324291" y="3334365"/>
                <a:ext cx="216000" cy="255744"/>
                <a:chOff x="4189660" y="2779352"/>
                <a:chExt cx="216000" cy="255744"/>
              </a:xfrm>
            </p:grpSpPr>
            <p:sp>
              <p:nvSpPr>
                <p:cNvPr id="91" name="フリーフォーム 90">
                  <a:extLst>
                    <a:ext uri="{FF2B5EF4-FFF2-40B4-BE49-F238E27FC236}">
                      <a16:creationId xmlns:a16="http://schemas.microsoft.com/office/drawing/2014/main" id="{13D95354-C183-4F4C-82F3-1643E4FF3C5D}"/>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a:extLst>
                    <a:ext uri="{FF2B5EF4-FFF2-40B4-BE49-F238E27FC236}">
                      <a16:creationId xmlns:a16="http://schemas.microsoft.com/office/drawing/2014/main" id="{154A6736-BC4D-854C-AE25-6F0C714FD503}"/>
                    </a:ext>
                  </a:extLst>
                </p:cNvPr>
                <p:cNvGrpSpPr>
                  <a:grpSpLocks noChangeAspect="1"/>
                </p:cNvGrpSpPr>
                <p:nvPr/>
              </p:nvGrpSpPr>
              <p:grpSpPr>
                <a:xfrm rot="20001504">
                  <a:off x="4189660" y="2779352"/>
                  <a:ext cx="216000" cy="211024"/>
                  <a:chOff x="5759254" y="2287608"/>
                  <a:chExt cx="795725" cy="777267"/>
                </a:xfrm>
              </p:grpSpPr>
              <p:sp>
                <p:nvSpPr>
                  <p:cNvPr id="93" name="フリーフォーム 92">
                    <a:extLst>
                      <a:ext uri="{FF2B5EF4-FFF2-40B4-BE49-F238E27FC236}">
                        <a16:creationId xmlns:a16="http://schemas.microsoft.com/office/drawing/2014/main" id="{C678622F-4530-7E4C-82E6-A3708F44E2B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a:extLst>
                      <a:ext uri="{FF2B5EF4-FFF2-40B4-BE49-F238E27FC236}">
                        <a16:creationId xmlns:a16="http://schemas.microsoft.com/office/drawing/2014/main" id="{BF856ABF-DBB7-7842-BCCB-F69B373F781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2E43F5CB-389E-7E44-973F-1EE48792DE2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E42EFA2D-A1CC-FB43-84C9-FD55B509D8B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0" name="グループ化 79">
              <a:extLst>
                <a:ext uri="{FF2B5EF4-FFF2-40B4-BE49-F238E27FC236}">
                  <a16:creationId xmlns:a16="http://schemas.microsoft.com/office/drawing/2014/main" id="{85700075-A450-6F4D-BCCC-FC72FF2FD071}"/>
                </a:ext>
              </a:extLst>
            </p:cNvPr>
            <p:cNvGrpSpPr/>
            <p:nvPr/>
          </p:nvGrpSpPr>
          <p:grpSpPr>
            <a:xfrm rot="1723534">
              <a:off x="1776747" y="1796918"/>
              <a:ext cx="378067" cy="384518"/>
              <a:chOff x="4324291" y="3334365"/>
              <a:chExt cx="378067" cy="384518"/>
            </a:xfrm>
          </p:grpSpPr>
          <p:cxnSp>
            <p:nvCxnSpPr>
              <p:cNvPr id="81" name="直線コネクタ 80">
                <a:extLst>
                  <a:ext uri="{FF2B5EF4-FFF2-40B4-BE49-F238E27FC236}">
                    <a16:creationId xmlns:a16="http://schemas.microsoft.com/office/drawing/2014/main" id="{CC5493ED-2A6B-F842-95DA-9684B3C2E5E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213A037B-CD3D-B94F-8227-8DD146267679}"/>
                  </a:ext>
                </a:extLst>
              </p:cNvPr>
              <p:cNvGrpSpPr/>
              <p:nvPr/>
            </p:nvGrpSpPr>
            <p:grpSpPr>
              <a:xfrm rot="20090446">
                <a:off x="4324291" y="3334365"/>
                <a:ext cx="216000" cy="255744"/>
                <a:chOff x="4189660" y="2779352"/>
                <a:chExt cx="216000" cy="255744"/>
              </a:xfrm>
            </p:grpSpPr>
            <p:sp>
              <p:nvSpPr>
                <p:cNvPr id="83" name="フリーフォーム 82">
                  <a:extLst>
                    <a:ext uri="{FF2B5EF4-FFF2-40B4-BE49-F238E27FC236}">
                      <a16:creationId xmlns:a16="http://schemas.microsoft.com/office/drawing/2014/main" id="{DFD389CF-28AC-D34E-B0FC-3B6495FD0910}"/>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a:extLst>
                    <a:ext uri="{FF2B5EF4-FFF2-40B4-BE49-F238E27FC236}">
                      <a16:creationId xmlns:a16="http://schemas.microsoft.com/office/drawing/2014/main" id="{0E9C3922-9A80-064A-983E-6F9932C09269}"/>
                    </a:ext>
                  </a:extLst>
                </p:cNvPr>
                <p:cNvGrpSpPr>
                  <a:grpSpLocks noChangeAspect="1"/>
                </p:cNvGrpSpPr>
                <p:nvPr/>
              </p:nvGrpSpPr>
              <p:grpSpPr>
                <a:xfrm rot="20001504">
                  <a:off x="4189660" y="2779352"/>
                  <a:ext cx="216000" cy="211024"/>
                  <a:chOff x="5759254" y="2287608"/>
                  <a:chExt cx="795725" cy="777267"/>
                </a:xfrm>
              </p:grpSpPr>
              <p:sp>
                <p:nvSpPr>
                  <p:cNvPr id="85" name="フリーフォーム 84">
                    <a:extLst>
                      <a:ext uri="{FF2B5EF4-FFF2-40B4-BE49-F238E27FC236}">
                        <a16:creationId xmlns:a16="http://schemas.microsoft.com/office/drawing/2014/main" id="{604F4191-F952-A84E-B36E-F352912667F1}"/>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リーフォーム 85">
                    <a:extLst>
                      <a:ext uri="{FF2B5EF4-FFF2-40B4-BE49-F238E27FC236}">
                        <a16:creationId xmlns:a16="http://schemas.microsoft.com/office/drawing/2014/main" id="{A079C8E6-D021-2149-BB77-5FD8E555143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44CB0443-B4A1-F34B-8867-C83CC9561E2D}"/>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D2D92583-0612-C540-8AB0-C09DFEF5F3C6}"/>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13" name="グループ化 112">
            <a:extLst>
              <a:ext uri="{FF2B5EF4-FFF2-40B4-BE49-F238E27FC236}">
                <a16:creationId xmlns:a16="http://schemas.microsoft.com/office/drawing/2014/main" id="{5FB7A32E-145A-B941-934C-580F508CFABB}"/>
              </a:ext>
            </a:extLst>
          </p:cNvPr>
          <p:cNvGrpSpPr/>
          <p:nvPr/>
        </p:nvGrpSpPr>
        <p:grpSpPr>
          <a:xfrm>
            <a:off x="1005128" y="4564069"/>
            <a:ext cx="1680929" cy="1727332"/>
            <a:chOff x="1154369" y="5026857"/>
            <a:chExt cx="1680929" cy="1727332"/>
          </a:xfrm>
        </p:grpSpPr>
        <p:sp>
          <p:nvSpPr>
            <p:cNvPr id="114" name="フリーフォーム 113">
              <a:extLst>
                <a:ext uri="{FF2B5EF4-FFF2-40B4-BE49-F238E27FC236}">
                  <a16:creationId xmlns:a16="http://schemas.microsoft.com/office/drawing/2014/main" id="{A61CD870-0E75-EC45-AB3B-611962857A7C}"/>
                </a:ext>
              </a:extLst>
            </p:cNvPr>
            <p:cNvSpPr/>
            <p:nvPr/>
          </p:nvSpPr>
          <p:spPr>
            <a:xfrm>
              <a:off x="1986398" y="5026857"/>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a:extLst>
                <a:ext uri="{FF2B5EF4-FFF2-40B4-BE49-F238E27FC236}">
                  <a16:creationId xmlns:a16="http://schemas.microsoft.com/office/drawing/2014/main" id="{D6BFD7D2-8932-D84A-874E-ACBD32F3F18D}"/>
                </a:ext>
              </a:extLst>
            </p:cNvPr>
            <p:cNvSpPr/>
            <p:nvPr/>
          </p:nvSpPr>
          <p:spPr>
            <a:xfrm rot="14281859">
              <a:off x="1411139" y="5445782"/>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39A768-505C-CB49-83F4-C4DFC11BD7A7}"/>
                </a:ext>
              </a:extLst>
            </p:cNvPr>
            <p:cNvSpPr/>
            <p:nvPr/>
          </p:nvSpPr>
          <p:spPr>
            <a:xfrm rot="7271725" flipH="1">
              <a:off x="2004785" y="5344116"/>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a:extLst>
                <a:ext uri="{FF2B5EF4-FFF2-40B4-BE49-F238E27FC236}">
                  <a16:creationId xmlns:a16="http://schemas.microsoft.com/office/drawing/2014/main" id="{F13E2CEB-E3FA-DF41-A0B9-57D77A09B0F3}"/>
                </a:ext>
              </a:extLst>
            </p:cNvPr>
            <p:cNvSpPr/>
            <p:nvPr/>
          </p:nvSpPr>
          <p:spPr>
            <a:xfrm rot="13119747">
              <a:off x="1804626" y="5940997"/>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7DD3C44E-A9E9-5B4F-8A80-EEAC809D869B}"/>
                </a:ext>
              </a:extLst>
            </p:cNvPr>
            <p:cNvSpPr/>
            <p:nvPr/>
          </p:nvSpPr>
          <p:spPr>
            <a:xfrm rot="8236140" flipH="1">
              <a:off x="2044073" y="5774947"/>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7" name="テキスト ボックス 126">
            <a:extLst>
              <a:ext uri="{FF2B5EF4-FFF2-40B4-BE49-F238E27FC236}">
                <a16:creationId xmlns:a16="http://schemas.microsoft.com/office/drawing/2014/main" id="{629DB5BA-9B07-5D46-A623-6477AA2FDE38}"/>
              </a:ext>
            </a:extLst>
          </p:cNvPr>
          <p:cNvSpPr txBox="1"/>
          <p:nvPr/>
        </p:nvSpPr>
        <p:spPr>
          <a:xfrm>
            <a:off x="30173" y="5840891"/>
            <a:ext cx="1043876" cy="584775"/>
          </a:xfrm>
          <a:prstGeom prst="rect">
            <a:avLst/>
          </a:prstGeom>
          <a:noFill/>
        </p:spPr>
        <p:txBody>
          <a:bodyPr wrap="none" rtlCol="0">
            <a:spAutoFit/>
          </a:bodyPr>
          <a:lstStyle/>
          <a:p>
            <a:r>
              <a:rPr kumimoji="1" lang="en-US" altLang="ja-JP" sz="3200" dirty="0">
                <a:solidFill>
                  <a:schemeClr val="bg1"/>
                </a:solidFill>
              </a:rPr>
              <a:t>NO</a:t>
            </a:r>
            <a:r>
              <a:rPr kumimoji="1" lang="en-US" altLang="ja-JP" sz="3200" baseline="-25000" dirty="0">
                <a:solidFill>
                  <a:schemeClr val="bg1"/>
                </a:solidFill>
              </a:rPr>
              <a:t>3</a:t>
            </a:r>
            <a:r>
              <a:rPr kumimoji="1" lang="en-US" altLang="ja-JP" sz="3200" baseline="30000" dirty="0">
                <a:solidFill>
                  <a:schemeClr val="bg1"/>
                </a:solidFill>
              </a:rPr>
              <a:t>-</a:t>
            </a:r>
            <a:endParaRPr kumimoji="1" lang="ja-JP" altLang="en-US" sz="3200" baseline="30000">
              <a:solidFill>
                <a:schemeClr val="bg1"/>
              </a:solidFill>
            </a:endParaRPr>
          </a:p>
        </p:txBody>
      </p:sp>
      <p:sp>
        <p:nvSpPr>
          <p:cNvPr id="129" name="テキスト ボックス 128">
            <a:extLst>
              <a:ext uri="{FF2B5EF4-FFF2-40B4-BE49-F238E27FC236}">
                <a16:creationId xmlns:a16="http://schemas.microsoft.com/office/drawing/2014/main" id="{63B25D9B-1C98-AE42-95C8-D1966D6110B0}"/>
              </a:ext>
            </a:extLst>
          </p:cNvPr>
          <p:cNvSpPr txBox="1"/>
          <p:nvPr/>
        </p:nvSpPr>
        <p:spPr>
          <a:xfrm>
            <a:off x="2397494" y="6175936"/>
            <a:ext cx="667170" cy="369332"/>
          </a:xfrm>
          <a:prstGeom prst="rect">
            <a:avLst/>
          </a:prstGeom>
          <a:noFill/>
        </p:spPr>
        <p:txBody>
          <a:bodyPr wrap="none" rtlCol="0">
            <a:spAutoFit/>
          </a:bodyPr>
          <a:lstStyle/>
          <a:p>
            <a:r>
              <a:rPr kumimoji="1" lang="en-US" altLang="ja-JP" dirty="0">
                <a:solidFill>
                  <a:schemeClr val="bg1"/>
                </a:solidFill>
              </a:rPr>
              <a:t>NO</a:t>
            </a:r>
            <a:r>
              <a:rPr kumimoji="1" lang="en-US" altLang="ja-JP" baseline="-25000" dirty="0">
                <a:solidFill>
                  <a:schemeClr val="bg1"/>
                </a:solidFill>
              </a:rPr>
              <a:t>3</a:t>
            </a:r>
            <a:r>
              <a:rPr kumimoji="1" lang="en-US" altLang="ja-JP" baseline="30000" dirty="0">
                <a:solidFill>
                  <a:schemeClr val="bg1"/>
                </a:solidFill>
              </a:rPr>
              <a:t>-</a:t>
            </a:r>
            <a:endParaRPr kumimoji="1" lang="ja-JP" altLang="en-US" baseline="30000">
              <a:solidFill>
                <a:schemeClr val="bg1"/>
              </a:solidFill>
            </a:endParaRPr>
          </a:p>
        </p:txBody>
      </p:sp>
      <p:sp>
        <p:nvSpPr>
          <p:cNvPr id="122" name="テキスト ボックス 121">
            <a:extLst>
              <a:ext uri="{FF2B5EF4-FFF2-40B4-BE49-F238E27FC236}">
                <a16:creationId xmlns:a16="http://schemas.microsoft.com/office/drawing/2014/main" id="{179FE69C-FBBA-2247-BC36-5693008F6732}"/>
              </a:ext>
            </a:extLst>
          </p:cNvPr>
          <p:cNvSpPr txBox="1"/>
          <p:nvPr/>
        </p:nvSpPr>
        <p:spPr>
          <a:xfrm>
            <a:off x="2801554" y="5666061"/>
            <a:ext cx="692818" cy="369332"/>
          </a:xfrm>
          <a:prstGeom prst="rect">
            <a:avLst/>
          </a:prstGeom>
          <a:noFill/>
        </p:spPr>
        <p:txBody>
          <a:bodyPr wrap="none" rtlCol="0">
            <a:spAutoFit/>
          </a:bodyPr>
          <a:lstStyle/>
          <a:p>
            <a:r>
              <a:rPr kumimoji="1" lang="en-US" altLang="ja-JP" dirty="0">
                <a:solidFill>
                  <a:schemeClr val="bg1"/>
                </a:solidFill>
              </a:rPr>
              <a:t>NH</a:t>
            </a:r>
            <a:r>
              <a:rPr kumimoji="1" lang="en-US" altLang="ja-JP" baseline="-25000" dirty="0">
                <a:solidFill>
                  <a:schemeClr val="bg1"/>
                </a:solidFill>
              </a:rPr>
              <a:t>4</a:t>
            </a:r>
            <a:r>
              <a:rPr kumimoji="1" lang="en-US" altLang="ja-JP" baseline="30000" dirty="0">
                <a:solidFill>
                  <a:schemeClr val="bg1"/>
                </a:solidFill>
              </a:rPr>
              <a:t>+</a:t>
            </a:r>
            <a:endParaRPr kumimoji="1" lang="ja-JP" altLang="en-US" baseline="30000">
              <a:solidFill>
                <a:schemeClr val="bg1"/>
              </a:solidFill>
            </a:endParaRPr>
          </a:p>
        </p:txBody>
      </p:sp>
      <p:graphicFrame>
        <p:nvGraphicFramePr>
          <p:cNvPr id="121" name="表 120">
            <a:extLst>
              <a:ext uri="{FF2B5EF4-FFF2-40B4-BE49-F238E27FC236}">
                <a16:creationId xmlns:a16="http://schemas.microsoft.com/office/drawing/2014/main" id="{371D41A7-D72A-0342-9173-9968B3851436}"/>
              </a:ext>
            </a:extLst>
          </p:cNvPr>
          <p:cNvGraphicFramePr>
            <a:graphicFrameLocks noGrp="1"/>
          </p:cNvGraphicFramePr>
          <p:nvPr/>
        </p:nvGraphicFramePr>
        <p:xfrm>
          <a:off x="3162678" y="1678607"/>
          <a:ext cx="5965782" cy="2320920"/>
        </p:xfrm>
        <a:graphic>
          <a:graphicData uri="http://schemas.openxmlformats.org/drawingml/2006/table">
            <a:tbl>
              <a:tblPr firstRow="1" bandRow="1">
                <a:tableStyleId>{5C22544A-7EE6-4342-B048-85BDC9FD1C3A}</a:tableStyleId>
              </a:tblPr>
              <a:tblGrid>
                <a:gridCol w="1988594">
                  <a:extLst>
                    <a:ext uri="{9D8B030D-6E8A-4147-A177-3AD203B41FA5}">
                      <a16:colId xmlns:a16="http://schemas.microsoft.com/office/drawing/2014/main" val="3986925866"/>
                    </a:ext>
                  </a:extLst>
                </a:gridCol>
                <a:gridCol w="1988594">
                  <a:extLst>
                    <a:ext uri="{9D8B030D-6E8A-4147-A177-3AD203B41FA5}">
                      <a16:colId xmlns:a16="http://schemas.microsoft.com/office/drawing/2014/main" val="2790541101"/>
                    </a:ext>
                  </a:extLst>
                </a:gridCol>
                <a:gridCol w="1988594">
                  <a:extLst>
                    <a:ext uri="{9D8B030D-6E8A-4147-A177-3AD203B41FA5}">
                      <a16:colId xmlns:a16="http://schemas.microsoft.com/office/drawing/2014/main" val="424772708"/>
                    </a:ext>
                  </a:extLst>
                </a:gridCol>
              </a:tblGrid>
              <a:tr h="347131">
                <a:tc>
                  <a:txBody>
                    <a:bodyPr/>
                    <a:lstStyle/>
                    <a:p>
                      <a:pPr algn="l"/>
                      <a:endParaRPr kumimoji="1" lang="ja-JP" altLang="en-US"/>
                    </a:p>
                  </a:txBody>
                  <a:tcPr anchor="ctr"/>
                </a:tc>
                <a:tc>
                  <a:txBody>
                    <a:bodyPr/>
                    <a:lstStyle/>
                    <a:p>
                      <a:pPr algn="l"/>
                      <a:r>
                        <a:rPr kumimoji="1" lang="ja-JP" altLang="en-US"/>
                        <a:t>硝酸イオントランスポーター遺伝子</a:t>
                      </a:r>
                    </a:p>
                  </a:txBody>
                  <a:tcPr anchor="ctr"/>
                </a:tc>
                <a:tc>
                  <a:txBody>
                    <a:bodyPr/>
                    <a:lstStyle/>
                    <a:p>
                      <a:pPr algn="l"/>
                      <a:r>
                        <a:rPr kumimoji="1" lang="ja-JP" altLang="en-US"/>
                        <a:t>硝酸イオン取り込み活性を持つ濃度</a:t>
                      </a:r>
                    </a:p>
                  </a:txBody>
                  <a:tcPr anchor="ctr"/>
                </a:tc>
                <a:extLst>
                  <a:ext uri="{0D108BD9-81ED-4DB2-BD59-A6C34878D82A}">
                    <a16:rowId xmlns:a16="http://schemas.microsoft.com/office/drawing/2014/main" val="3229450884"/>
                  </a:ext>
                </a:extLst>
              </a:tr>
              <a:tr h="840420">
                <a:tc>
                  <a:txBody>
                    <a:bodyPr/>
                    <a:lstStyle/>
                    <a:p>
                      <a:pPr algn="l"/>
                      <a:r>
                        <a:rPr kumimoji="1" lang="ja-JP" altLang="en-US"/>
                        <a:t>高親和性硝酸イオントランスポーター</a:t>
                      </a:r>
                    </a:p>
                  </a:txBody>
                  <a:tcPr anchor="ctr"/>
                </a:tc>
                <a:tc>
                  <a:txBody>
                    <a:bodyPr/>
                    <a:lstStyle/>
                    <a:p>
                      <a:pPr algn="l"/>
                      <a:r>
                        <a:rPr kumimoji="1" lang="en-US" altLang="ja-JP" dirty="0"/>
                        <a:t>NRT2.1, 2.2, 2.4</a:t>
                      </a:r>
                    </a:p>
                    <a:p>
                      <a:pPr algn="l"/>
                      <a:r>
                        <a:rPr kumimoji="1" lang="en-US" altLang="ja-JP" dirty="0"/>
                        <a:t>NRT3.1</a:t>
                      </a:r>
                      <a:r>
                        <a:rPr kumimoji="1" lang="ja-JP" altLang="en-US"/>
                        <a:t>など</a:t>
                      </a:r>
                    </a:p>
                  </a:txBody>
                  <a:tcPr anchor="ctr"/>
                </a:tc>
                <a:tc>
                  <a:txBody>
                    <a:bodyPr/>
                    <a:lstStyle/>
                    <a:p>
                      <a:pPr algn="l"/>
                      <a:r>
                        <a:rPr kumimoji="1" lang="ja-JP" altLang="en-US"/>
                        <a:t>低濃度の硝酸イオン（</a:t>
                      </a:r>
                      <a:r>
                        <a:rPr kumimoji="1" lang="en-US" altLang="ja-JP" dirty="0"/>
                        <a:t>&lt;0.5mM</a:t>
                      </a:r>
                      <a:r>
                        <a:rPr kumimoji="1" lang="ja-JP" altLang="en-US"/>
                        <a:t>）</a:t>
                      </a:r>
                    </a:p>
                  </a:txBody>
                  <a:tcPr anchor="ctr"/>
                </a:tc>
                <a:extLst>
                  <a:ext uri="{0D108BD9-81ED-4DB2-BD59-A6C34878D82A}">
                    <a16:rowId xmlns:a16="http://schemas.microsoft.com/office/drawing/2014/main" val="81584956"/>
                  </a:ext>
                </a:extLst>
              </a:tr>
              <a:tr h="840420">
                <a:tc>
                  <a:txBody>
                    <a:bodyPr/>
                    <a:lstStyle/>
                    <a:p>
                      <a:pPr algn="l"/>
                      <a:r>
                        <a:rPr kumimoji="1" lang="ja-JP" altLang="en-US"/>
                        <a:t>低親和性硝酸イオントランスポーター</a:t>
                      </a:r>
                    </a:p>
                  </a:txBody>
                  <a:tcPr anchor="ctr"/>
                </a:tc>
                <a:tc>
                  <a:txBody>
                    <a:bodyPr/>
                    <a:lstStyle/>
                    <a:p>
                      <a:pPr algn="l"/>
                      <a:r>
                        <a:rPr kumimoji="1" lang="en-US" altLang="ja-JP" dirty="0"/>
                        <a:t>NRT1.5</a:t>
                      </a:r>
                      <a:r>
                        <a:rPr kumimoji="1" lang="ja-JP" altLang="en-US"/>
                        <a:t>など</a:t>
                      </a:r>
                    </a:p>
                  </a:txBody>
                  <a:tcPr anchor="ctr"/>
                </a:tc>
                <a:tc>
                  <a:txBody>
                    <a:bodyPr/>
                    <a:lstStyle/>
                    <a:p>
                      <a:pPr algn="l"/>
                      <a:r>
                        <a:rPr kumimoji="1" lang="ja-JP" altLang="en-US"/>
                        <a:t>高濃度の硝酸イオン</a:t>
                      </a:r>
                      <a:r>
                        <a:rPr kumimoji="1" lang="en-US" altLang="ja-JP" dirty="0"/>
                        <a:t>(&gt;0.5mM)</a:t>
                      </a:r>
                      <a:endParaRPr kumimoji="1" lang="ja-JP" altLang="en-US"/>
                    </a:p>
                  </a:txBody>
                  <a:tcPr anchor="ctr"/>
                </a:tc>
                <a:extLst>
                  <a:ext uri="{0D108BD9-81ED-4DB2-BD59-A6C34878D82A}">
                    <a16:rowId xmlns:a16="http://schemas.microsoft.com/office/drawing/2014/main" val="4115975532"/>
                  </a:ext>
                </a:extLst>
              </a:tr>
            </a:tbl>
          </a:graphicData>
        </a:graphic>
      </p:graphicFrame>
    </p:spTree>
    <p:extLst>
      <p:ext uri="{BB962C8B-B14F-4D97-AF65-F5344CB8AC3E}">
        <p14:creationId xmlns:p14="http://schemas.microsoft.com/office/powerpoint/2010/main" val="259976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8AA89E-E7FE-2343-B33F-6B0162BA6375}"/>
              </a:ext>
            </a:extLst>
          </p:cNvPr>
          <p:cNvSpPr>
            <a:spLocks noGrp="1"/>
          </p:cNvSpPr>
          <p:nvPr>
            <p:ph type="title"/>
          </p:nvPr>
        </p:nvSpPr>
        <p:spPr/>
        <p:txBody>
          <a:bodyPr>
            <a:noAutofit/>
          </a:bodyPr>
          <a:lstStyle/>
          <a:p>
            <a:r>
              <a:rPr kumimoji="1" lang="en-US" altLang="ja-JP" sz="2800" dirty="0"/>
              <a:t>21</a:t>
            </a:r>
            <a:r>
              <a:rPr kumimoji="1" lang="ja-JP" altLang="en-US" sz="2800"/>
              <a:t>日齢</a:t>
            </a:r>
            <a:r>
              <a:rPr kumimoji="1" lang="en-US" altLang="ja-JP" sz="2800" i="1" dirty="0"/>
              <a:t>cepdl2-1</a:t>
            </a:r>
            <a:r>
              <a:rPr kumimoji="1" lang="ja-JP" altLang="en-US" sz="2800"/>
              <a:t>の生重量は野生型と比較し有意に低下</a:t>
            </a:r>
          </a:p>
        </p:txBody>
      </p:sp>
      <p:grpSp>
        <p:nvGrpSpPr>
          <p:cNvPr id="7" name="グループ化 6">
            <a:extLst>
              <a:ext uri="{FF2B5EF4-FFF2-40B4-BE49-F238E27FC236}">
                <a16:creationId xmlns:a16="http://schemas.microsoft.com/office/drawing/2014/main" id="{819C0D2A-7233-7743-9B8C-92BCC6F4DE5E}"/>
              </a:ext>
            </a:extLst>
          </p:cNvPr>
          <p:cNvGrpSpPr/>
          <p:nvPr/>
        </p:nvGrpSpPr>
        <p:grpSpPr>
          <a:xfrm>
            <a:off x="0" y="917826"/>
            <a:ext cx="9144000" cy="5022347"/>
            <a:chOff x="0" y="917826"/>
            <a:chExt cx="9144000" cy="5022347"/>
          </a:xfrm>
        </p:grpSpPr>
        <p:pic>
          <p:nvPicPr>
            <p:cNvPr id="3" name="図 2">
              <a:extLst>
                <a:ext uri="{FF2B5EF4-FFF2-40B4-BE49-F238E27FC236}">
                  <a16:creationId xmlns:a16="http://schemas.microsoft.com/office/drawing/2014/main" id="{8D5B0B4C-6D41-3F4B-B2D9-F5B054B909A1}"/>
                </a:ext>
              </a:extLst>
            </p:cNvPr>
            <p:cNvPicPr>
              <a:picLocks noChangeAspect="1"/>
            </p:cNvPicPr>
            <p:nvPr/>
          </p:nvPicPr>
          <p:blipFill>
            <a:blip r:embed="rId3"/>
            <a:stretch>
              <a:fillRect/>
            </a:stretch>
          </p:blipFill>
          <p:spPr>
            <a:xfrm>
              <a:off x="0" y="917826"/>
              <a:ext cx="9144000" cy="5022347"/>
            </a:xfrm>
            <a:prstGeom prst="rect">
              <a:avLst/>
            </a:prstGeom>
          </p:spPr>
        </p:pic>
        <p:sp>
          <p:nvSpPr>
            <p:cNvPr id="4" name="正方形/長方形 3">
              <a:extLst>
                <a:ext uri="{FF2B5EF4-FFF2-40B4-BE49-F238E27FC236}">
                  <a16:creationId xmlns:a16="http://schemas.microsoft.com/office/drawing/2014/main" id="{DD17BD0A-A7A1-9E48-ADBF-201909999505}"/>
                </a:ext>
              </a:extLst>
            </p:cNvPr>
            <p:cNvSpPr/>
            <p:nvPr/>
          </p:nvSpPr>
          <p:spPr>
            <a:xfrm>
              <a:off x="2969968" y="1688198"/>
              <a:ext cx="1106732" cy="301178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0991EC3-9404-E049-8DDA-D26F334AB08B}"/>
                </a:ext>
              </a:extLst>
            </p:cNvPr>
            <p:cNvSpPr/>
            <p:nvPr/>
          </p:nvSpPr>
          <p:spPr>
            <a:xfrm>
              <a:off x="5389318" y="1688198"/>
              <a:ext cx="1106732" cy="301178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1D9A054-4C56-5945-9642-16858EBAC458}"/>
                </a:ext>
              </a:extLst>
            </p:cNvPr>
            <p:cNvSpPr/>
            <p:nvPr/>
          </p:nvSpPr>
          <p:spPr>
            <a:xfrm>
              <a:off x="7808668" y="3200400"/>
              <a:ext cx="1106732" cy="149958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54330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FCE492-9AD1-B047-BF37-4608FE5A7495}"/>
              </a:ext>
            </a:extLst>
          </p:cNvPr>
          <p:cNvSpPr>
            <a:spLocks noGrp="1"/>
          </p:cNvSpPr>
          <p:nvPr>
            <p:ph type="title"/>
          </p:nvPr>
        </p:nvSpPr>
        <p:spPr/>
        <p:txBody>
          <a:bodyPr>
            <a:noAutofit/>
          </a:bodyPr>
          <a:lstStyle/>
          <a:p>
            <a:r>
              <a:rPr kumimoji="1" lang="en-US" altLang="ja-JP" sz="2400" i="1" dirty="0"/>
              <a:t>cepdl2-1</a:t>
            </a:r>
            <a:r>
              <a:rPr kumimoji="1" lang="ja-JP" altLang="en-US" sz="2400"/>
              <a:t>変異体の</a:t>
            </a:r>
            <a:r>
              <a:rPr kumimoji="1" lang="en-US" altLang="ja-JP" sz="2400" dirty="0"/>
              <a:t>HATS</a:t>
            </a:r>
            <a:r>
              <a:rPr kumimoji="1" lang="ja-JP" altLang="en-US" sz="2400"/>
              <a:t>活性は野生型と比較し有意に低下</a:t>
            </a:r>
            <a:endParaRPr kumimoji="1" lang="ja-JP" altLang="en-US" sz="2400" i="1"/>
          </a:p>
        </p:txBody>
      </p:sp>
      <p:pic>
        <p:nvPicPr>
          <p:cNvPr id="4" name="図 3">
            <a:extLst>
              <a:ext uri="{FF2B5EF4-FFF2-40B4-BE49-F238E27FC236}">
                <a16:creationId xmlns:a16="http://schemas.microsoft.com/office/drawing/2014/main" id="{9C61B6B6-0270-3846-B89C-84613E194BE1}"/>
              </a:ext>
            </a:extLst>
          </p:cNvPr>
          <p:cNvPicPr>
            <a:picLocks noChangeAspect="1"/>
          </p:cNvPicPr>
          <p:nvPr/>
        </p:nvPicPr>
        <p:blipFill>
          <a:blip r:embed="rId2"/>
          <a:stretch>
            <a:fillRect/>
          </a:stretch>
        </p:blipFill>
        <p:spPr>
          <a:xfrm>
            <a:off x="1855380" y="810522"/>
            <a:ext cx="5433240" cy="5461686"/>
          </a:xfrm>
          <a:prstGeom prst="rect">
            <a:avLst/>
          </a:prstGeom>
        </p:spPr>
      </p:pic>
    </p:spTree>
    <p:extLst>
      <p:ext uri="{BB962C8B-B14F-4D97-AF65-F5344CB8AC3E}">
        <p14:creationId xmlns:p14="http://schemas.microsoft.com/office/powerpoint/2010/main" val="358957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2071F-93F6-1B42-B6D0-226EF16FFC57}"/>
              </a:ext>
            </a:extLst>
          </p:cNvPr>
          <p:cNvSpPr>
            <a:spLocks noGrp="1"/>
          </p:cNvSpPr>
          <p:nvPr>
            <p:ph type="title"/>
          </p:nvPr>
        </p:nvSpPr>
        <p:spPr/>
        <p:txBody>
          <a:bodyPr>
            <a:noAutofit/>
          </a:bodyPr>
          <a:lstStyle/>
          <a:p>
            <a:r>
              <a:rPr kumimoji="1" lang="en-US" altLang="ja-JP" sz="2400" i="1" dirty="0"/>
              <a:t>cepdl2-1</a:t>
            </a:r>
            <a:r>
              <a:rPr kumimoji="1" lang="ja-JP" altLang="en-US" sz="2400"/>
              <a:t>機能欠損変異体のシュートの生重量は</a:t>
            </a:r>
            <a:br>
              <a:rPr kumimoji="1" lang="en-US" altLang="ja-JP" sz="2400" dirty="0"/>
            </a:br>
            <a:r>
              <a:rPr kumimoji="1" lang="ja-JP" altLang="en-US" sz="2400"/>
              <a:t>野生型よりも有意に低下</a:t>
            </a:r>
            <a:endParaRPr kumimoji="1" lang="ja-JP" altLang="en-US" sz="2400" i="1"/>
          </a:p>
        </p:txBody>
      </p:sp>
      <p:grpSp>
        <p:nvGrpSpPr>
          <p:cNvPr id="6" name="グループ化 5">
            <a:extLst>
              <a:ext uri="{FF2B5EF4-FFF2-40B4-BE49-F238E27FC236}">
                <a16:creationId xmlns:a16="http://schemas.microsoft.com/office/drawing/2014/main" id="{471AB3AA-8872-804E-9D05-F82B0B4B5F8E}"/>
              </a:ext>
            </a:extLst>
          </p:cNvPr>
          <p:cNvGrpSpPr/>
          <p:nvPr/>
        </p:nvGrpSpPr>
        <p:grpSpPr>
          <a:xfrm>
            <a:off x="1397000" y="1058041"/>
            <a:ext cx="6350000" cy="5399903"/>
            <a:chOff x="1879600" y="1155700"/>
            <a:chExt cx="5384800" cy="4546600"/>
          </a:xfrm>
        </p:grpSpPr>
        <p:pic>
          <p:nvPicPr>
            <p:cNvPr id="3" name="図 2">
              <a:extLst>
                <a:ext uri="{FF2B5EF4-FFF2-40B4-BE49-F238E27FC236}">
                  <a16:creationId xmlns:a16="http://schemas.microsoft.com/office/drawing/2014/main" id="{CA489219-8C35-D240-980E-7C167A0F8206}"/>
                </a:ext>
              </a:extLst>
            </p:cNvPr>
            <p:cNvPicPr>
              <a:picLocks noChangeAspect="1"/>
            </p:cNvPicPr>
            <p:nvPr/>
          </p:nvPicPr>
          <p:blipFill>
            <a:blip r:embed="rId2"/>
            <a:stretch>
              <a:fillRect/>
            </a:stretch>
          </p:blipFill>
          <p:spPr>
            <a:xfrm>
              <a:off x="1879600" y="1155700"/>
              <a:ext cx="5384800" cy="4546600"/>
            </a:xfrm>
            <a:prstGeom prst="rect">
              <a:avLst/>
            </a:prstGeom>
          </p:spPr>
        </p:pic>
        <p:sp>
          <p:nvSpPr>
            <p:cNvPr id="4" name="正方形/長方形 3">
              <a:extLst>
                <a:ext uri="{FF2B5EF4-FFF2-40B4-BE49-F238E27FC236}">
                  <a16:creationId xmlns:a16="http://schemas.microsoft.com/office/drawing/2014/main" id="{7833C1F1-0ED6-7645-A4D9-C791083CF9D0}"/>
                </a:ext>
              </a:extLst>
            </p:cNvPr>
            <p:cNvSpPr/>
            <p:nvPr/>
          </p:nvSpPr>
          <p:spPr>
            <a:xfrm>
              <a:off x="3937354" y="1503680"/>
              <a:ext cx="1106732" cy="3309293"/>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86055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2071F-93F6-1B42-B6D0-226EF16FFC57}"/>
              </a:ext>
            </a:extLst>
          </p:cNvPr>
          <p:cNvSpPr>
            <a:spLocks noGrp="1"/>
          </p:cNvSpPr>
          <p:nvPr>
            <p:ph type="title"/>
          </p:nvPr>
        </p:nvSpPr>
        <p:spPr>
          <a:xfrm>
            <a:off x="0" y="0"/>
            <a:ext cx="9144000" cy="704335"/>
          </a:xfrm>
        </p:spPr>
        <p:txBody>
          <a:bodyPr>
            <a:noAutofit/>
          </a:bodyPr>
          <a:lstStyle/>
          <a:p>
            <a:r>
              <a:rPr lang="en" altLang="ja-JP" sz="2800" i="1" dirty="0"/>
              <a:t>cepdl2-1</a:t>
            </a:r>
            <a:r>
              <a:rPr lang="ja-JP" altLang="en-US" sz="2800"/>
              <a:t>の根の窒素含有量は野生型と比較し有意に上昇</a:t>
            </a:r>
            <a:endParaRPr kumimoji="1" lang="ja-JP" altLang="en-US" sz="2800"/>
          </a:p>
        </p:txBody>
      </p:sp>
      <p:grpSp>
        <p:nvGrpSpPr>
          <p:cNvPr id="5" name="グループ化 4">
            <a:extLst>
              <a:ext uri="{FF2B5EF4-FFF2-40B4-BE49-F238E27FC236}">
                <a16:creationId xmlns:a16="http://schemas.microsoft.com/office/drawing/2014/main" id="{6B358A3F-DCF3-3A44-B5ED-093B16B5BC73}"/>
              </a:ext>
            </a:extLst>
          </p:cNvPr>
          <p:cNvGrpSpPr/>
          <p:nvPr/>
        </p:nvGrpSpPr>
        <p:grpSpPr>
          <a:xfrm>
            <a:off x="1203410" y="980814"/>
            <a:ext cx="6737179" cy="5585254"/>
            <a:chOff x="1879600" y="1155700"/>
            <a:chExt cx="5384800" cy="4546600"/>
          </a:xfrm>
        </p:grpSpPr>
        <p:pic>
          <p:nvPicPr>
            <p:cNvPr id="3" name="図 2">
              <a:extLst>
                <a:ext uri="{FF2B5EF4-FFF2-40B4-BE49-F238E27FC236}">
                  <a16:creationId xmlns:a16="http://schemas.microsoft.com/office/drawing/2014/main" id="{CA489219-8C35-D240-980E-7C167A0F8206}"/>
                </a:ext>
              </a:extLst>
            </p:cNvPr>
            <p:cNvPicPr>
              <a:picLocks noChangeAspect="1"/>
            </p:cNvPicPr>
            <p:nvPr/>
          </p:nvPicPr>
          <p:blipFill>
            <a:blip r:embed="rId2"/>
            <a:stretch>
              <a:fillRect/>
            </a:stretch>
          </p:blipFill>
          <p:spPr>
            <a:xfrm>
              <a:off x="1879600" y="1155700"/>
              <a:ext cx="5384800" cy="4546600"/>
            </a:xfrm>
            <a:prstGeom prst="rect">
              <a:avLst/>
            </a:prstGeom>
          </p:spPr>
        </p:pic>
        <p:sp>
          <p:nvSpPr>
            <p:cNvPr id="4" name="正方形/長方形 3">
              <a:extLst>
                <a:ext uri="{FF2B5EF4-FFF2-40B4-BE49-F238E27FC236}">
                  <a16:creationId xmlns:a16="http://schemas.microsoft.com/office/drawing/2014/main" id="{64A4421A-8D4E-C549-9C03-78D9A80EE4BA}"/>
                </a:ext>
              </a:extLst>
            </p:cNvPr>
            <p:cNvSpPr/>
            <p:nvPr/>
          </p:nvSpPr>
          <p:spPr>
            <a:xfrm>
              <a:off x="5271888" y="2434281"/>
              <a:ext cx="1106732" cy="2378692"/>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140318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8C3FA-DB26-3F48-A6F1-64C8657BF3AF}"/>
              </a:ext>
            </a:extLst>
          </p:cNvPr>
          <p:cNvSpPr>
            <a:spLocks noGrp="1"/>
          </p:cNvSpPr>
          <p:nvPr>
            <p:ph type="title"/>
          </p:nvPr>
        </p:nvSpPr>
        <p:spPr/>
        <p:txBody>
          <a:bodyPr>
            <a:normAutofit fontScale="90000"/>
          </a:bodyPr>
          <a:lstStyle/>
          <a:p>
            <a:r>
              <a:rPr lang="en-US" altLang="ja-JP" sz="2800" i="1" dirty="0"/>
              <a:t>cepdl2-1</a:t>
            </a:r>
            <a:r>
              <a:rPr lang="ja-JP" altLang="en-US" sz="2800"/>
              <a:t>の硝酸イオントランスポーター遺伝子発現は有意に低下</a:t>
            </a:r>
            <a:endParaRPr kumimoji="1" lang="ja-JP" altLang="en-US" sz="2800" i="1"/>
          </a:p>
        </p:txBody>
      </p:sp>
      <p:grpSp>
        <p:nvGrpSpPr>
          <p:cNvPr id="5" name="グループ化 4">
            <a:extLst>
              <a:ext uri="{FF2B5EF4-FFF2-40B4-BE49-F238E27FC236}">
                <a16:creationId xmlns:a16="http://schemas.microsoft.com/office/drawing/2014/main" id="{1FE19A77-E037-E548-A621-C20648E0680C}"/>
              </a:ext>
            </a:extLst>
          </p:cNvPr>
          <p:cNvGrpSpPr/>
          <p:nvPr/>
        </p:nvGrpSpPr>
        <p:grpSpPr>
          <a:xfrm>
            <a:off x="704507" y="1348498"/>
            <a:ext cx="7759700" cy="4940300"/>
            <a:chOff x="692150" y="1168919"/>
            <a:chExt cx="7759700" cy="4940300"/>
          </a:xfrm>
        </p:grpSpPr>
        <p:pic>
          <p:nvPicPr>
            <p:cNvPr id="3" name="図 2">
              <a:extLst>
                <a:ext uri="{FF2B5EF4-FFF2-40B4-BE49-F238E27FC236}">
                  <a16:creationId xmlns:a16="http://schemas.microsoft.com/office/drawing/2014/main" id="{FB1183C4-5798-FD49-B6AC-BFDE45379C80}"/>
                </a:ext>
              </a:extLst>
            </p:cNvPr>
            <p:cNvPicPr>
              <a:picLocks noChangeAspect="1"/>
            </p:cNvPicPr>
            <p:nvPr/>
          </p:nvPicPr>
          <p:blipFill>
            <a:blip r:embed="rId2"/>
            <a:stretch>
              <a:fillRect/>
            </a:stretch>
          </p:blipFill>
          <p:spPr>
            <a:xfrm>
              <a:off x="692150" y="1168919"/>
              <a:ext cx="7759700" cy="4940300"/>
            </a:xfrm>
            <a:prstGeom prst="rect">
              <a:avLst/>
            </a:prstGeom>
          </p:spPr>
        </p:pic>
        <p:sp>
          <p:nvSpPr>
            <p:cNvPr id="4" name="正方形/長方形 3">
              <a:extLst>
                <a:ext uri="{FF2B5EF4-FFF2-40B4-BE49-F238E27FC236}">
                  <a16:creationId xmlns:a16="http://schemas.microsoft.com/office/drawing/2014/main" id="{5C459DFA-7E15-A14E-AE4D-B8C49D642D1B}"/>
                </a:ext>
              </a:extLst>
            </p:cNvPr>
            <p:cNvSpPr/>
            <p:nvPr/>
          </p:nvSpPr>
          <p:spPr>
            <a:xfrm>
              <a:off x="2714039" y="1544599"/>
              <a:ext cx="1106732" cy="3157168"/>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3856920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8C3FA-DB26-3F48-A6F1-64C8657BF3AF}"/>
              </a:ext>
            </a:extLst>
          </p:cNvPr>
          <p:cNvSpPr>
            <a:spLocks noGrp="1"/>
          </p:cNvSpPr>
          <p:nvPr>
            <p:ph type="title"/>
          </p:nvPr>
        </p:nvSpPr>
        <p:spPr/>
        <p:txBody>
          <a:bodyPr>
            <a:noAutofit/>
          </a:bodyPr>
          <a:lstStyle/>
          <a:p>
            <a:r>
              <a:rPr lang="en-US" altLang="ja-JP" sz="2800" i="1" dirty="0"/>
              <a:t>cepdl2-1</a:t>
            </a:r>
            <a:r>
              <a:rPr lang="ja-JP" altLang="en-US" sz="2800"/>
              <a:t>の</a:t>
            </a:r>
            <a:r>
              <a:rPr lang="en-US" altLang="ja-JP" sz="2800" i="1" dirty="0"/>
              <a:t>NRT1.5</a:t>
            </a:r>
            <a:r>
              <a:rPr lang="ja-JP" altLang="en-US" sz="2800"/>
              <a:t>の発現量は有意に低下</a:t>
            </a:r>
            <a:endParaRPr kumimoji="1" lang="ja-JP" altLang="en-US" sz="2800" i="1"/>
          </a:p>
        </p:txBody>
      </p:sp>
      <p:grpSp>
        <p:nvGrpSpPr>
          <p:cNvPr id="7" name="グループ化 6">
            <a:extLst>
              <a:ext uri="{FF2B5EF4-FFF2-40B4-BE49-F238E27FC236}">
                <a16:creationId xmlns:a16="http://schemas.microsoft.com/office/drawing/2014/main" id="{FB3F282D-467D-134F-A38D-71C69EC6BBEB}"/>
              </a:ext>
            </a:extLst>
          </p:cNvPr>
          <p:cNvGrpSpPr/>
          <p:nvPr/>
        </p:nvGrpSpPr>
        <p:grpSpPr>
          <a:xfrm>
            <a:off x="12524" y="1190065"/>
            <a:ext cx="7759700" cy="4940300"/>
            <a:chOff x="12524" y="1107134"/>
            <a:chExt cx="7759700" cy="4940300"/>
          </a:xfrm>
        </p:grpSpPr>
        <p:pic>
          <p:nvPicPr>
            <p:cNvPr id="3" name="図 2">
              <a:extLst>
                <a:ext uri="{FF2B5EF4-FFF2-40B4-BE49-F238E27FC236}">
                  <a16:creationId xmlns:a16="http://schemas.microsoft.com/office/drawing/2014/main" id="{FB1183C4-5798-FD49-B6AC-BFDE45379C80}"/>
                </a:ext>
              </a:extLst>
            </p:cNvPr>
            <p:cNvPicPr>
              <a:picLocks noChangeAspect="1"/>
            </p:cNvPicPr>
            <p:nvPr/>
          </p:nvPicPr>
          <p:blipFill>
            <a:blip r:embed="rId3"/>
            <a:stretch>
              <a:fillRect/>
            </a:stretch>
          </p:blipFill>
          <p:spPr>
            <a:xfrm>
              <a:off x="12524" y="1107134"/>
              <a:ext cx="7759700" cy="4940300"/>
            </a:xfrm>
            <a:prstGeom prst="rect">
              <a:avLst/>
            </a:prstGeom>
          </p:spPr>
        </p:pic>
        <p:sp>
          <p:nvSpPr>
            <p:cNvPr id="4" name="正方形/長方形 3">
              <a:extLst>
                <a:ext uri="{FF2B5EF4-FFF2-40B4-BE49-F238E27FC236}">
                  <a16:creationId xmlns:a16="http://schemas.microsoft.com/office/drawing/2014/main" id="{15343493-5759-1644-984C-CB80C343C33A}"/>
                </a:ext>
              </a:extLst>
            </p:cNvPr>
            <p:cNvSpPr/>
            <p:nvPr/>
          </p:nvSpPr>
          <p:spPr>
            <a:xfrm>
              <a:off x="3388438" y="1482813"/>
              <a:ext cx="1106732" cy="3169525"/>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FE3431FF-9EF0-ED48-8D24-4356678738CC}"/>
              </a:ext>
            </a:extLst>
          </p:cNvPr>
          <p:cNvSpPr txBox="1"/>
          <p:nvPr/>
        </p:nvSpPr>
        <p:spPr>
          <a:xfrm>
            <a:off x="6032294" y="4842369"/>
            <a:ext cx="2776722" cy="1015663"/>
          </a:xfrm>
          <a:prstGeom prst="rect">
            <a:avLst/>
          </a:prstGeom>
          <a:noFill/>
        </p:spPr>
        <p:txBody>
          <a:bodyPr wrap="none" rtlCol="0">
            <a:spAutoFit/>
          </a:bodyPr>
          <a:lstStyle/>
          <a:p>
            <a:r>
              <a:rPr kumimoji="1" lang="en-US" altLang="ja-JP" sz="2000" i="1" dirty="0"/>
              <a:t>NRT1.5</a:t>
            </a:r>
            <a:r>
              <a:rPr kumimoji="1" lang="en-US" altLang="ja-JP" sz="2000" dirty="0"/>
              <a:t> : </a:t>
            </a:r>
            <a:r>
              <a:rPr kumimoji="1" lang="ja-JP" altLang="en-US" sz="2000"/>
              <a:t>外部から根に</a:t>
            </a:r>
            <a:endParaRPr kumimoji="1" lang="en-US" altLang="ja-JP" sz="2000" dirty="0"/>
          </a:p>
          <a:p>
            <a:r>
              <a:rPr kumimoji="1" lang="ja-JP" altLang="en-US" sz="2000"/>
              <a:t>取り込んだ硝酸イオンを</a:t>
            </a:r>
            <a:endParaRPr kumimoji="1" lang="en-US" altLang="ja-JP" sz="2000" dirty="0"/>
          </a:p>
          <a:p>
            <a:r>
              <a:rPr kumimoji="1" lang="ja-JP" altLang="en-US" sz="2000"/>
              <a:t>シュートに輸送する</a:t>
            </a:r>
            <a:endParaRPr kumimoji="1" lang="ja-JP" altLang="en-US" sz="2000" i="1"/>
          </a:p>
        </p:txBody>
      </p:sp>
    </p:spTree>
    <p:extLst>
      <p:ext uri="{BB962C8B-B14F-4D97-AF65-F5344CB8AC3E}">
        <p14:creationId xmlns:p14="http://schemas.microsoft.com/office/powerpoint/2010/main" val="414457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8C3FA-DB26-3F48-A6F1-64C8657BF3AF}"/>
              </a:ext>
            </a:extLst>
          </p:cNvPr>
          <p:cNvSpPr>
            <a:spLocks noGrp="1"/>
          </p:cNvSpPr>
          <p:nvPr>
            <p:ph type="title"/>
          </p:nvPr>
        </p:nvSpPr>
        <p:spPr/>
        <p:txBody>
          <a:bodyPr>
            <a:normAutofit fontScale="90000"/>
          </a:bodyPr>
          <a:lstStyle/>
          <a:p>
            <a:r>
              <a:rPr lang="en-US" altLang="ja-JP" sz="2800" i="1" dirty="0"/>
              <a:t>cepdl2-1</a:t>
            </a:r>
            <a:r>
              <a:rPr lang="ja-JP" altLang="en-US" sz="2800"/>
              <a:t>の根の窒素含有量が有意に増加したのは</a:t>
            </a:r>
            <a:br>
              <a:rPr lang="en-US" altLang="ja-JP" sz="2800"/>
            </a:br>
            <a:r>
              <a:rPr lang="en-US" altLang="ja-JP" sz="2800" i="1"/>
              <a:t>NRT1.5</a:t>
            </a:r>
            <a:r>
              <a:rPr lang="ja-JP" altLang="en-US" sz="2800"/>
              <a:t>の発現量低下から解釈できる</a:t>
            </a:r>
            <a:endParaRPr kumimoji="1" lang="ja-JP" altLang="en-US" sz="2800" i="1"/>
          </a:p>
        </p:txBody>
      </p:sp>
      <p:pic>
        <p:nvPicPr>
          <p:cNvPr id="3" name="図 2">
            <a:extLst>
              <a:ext uri="{FF2B5EF4-FFF2-40B4-BE49-F238E27FC236}">
                <a16:creationId xmlns:a16="http://schemas.microsoft.com/office/drawing/2014/main" id="{FB1183C4-5798-FD49-B6AC-BFDE45379C80}"/>
              </a:ext>
            </a:extLst>
          </p:cNvPr>
          <p:cNvPicPr>
            <a:picLocks noChangeAspect="1"/>
          </p:cNvPicPr>
          <p:nvPr/>
        </p:nvPicPr>
        <p:blipFill>
          <a:blip r:embed="rId3"/>
          <a:stretch>
            <a:fillRect/>
          </a:stretch>
        </p:blipFill>
        <p:spPr>
          <a:xfrm>
            <a:off x="4088620" y="1841765"/>
            <a:ext cx="4986120" cy="3174469"/>
          </a:xfrm>
          <a:prstGeom prst="rect">
            <a:avLst/>
          </a:prstGeom>
        </p:spPr>
      </p:pic>
      <p:sp>
        <p:nvSpPr>
          <p:cNvPr id="4" name="正方形/長方形 3">
            <a:extLst>
              <a:ext uri="{FF2B5EF4-FFF2-40B4-BE49-F238E27FC236}">
                <a16:creationId xmlns:a16="http://schemas.microsoft.com/office/drawing/2014/main" id="{15343493-5759-1644-984C-CB80C343C33A}"/>
              </a:ext>
            </a:extLst>
          </p:cNvPr>
          <p:cNvSpPr/>
          <p:nvPr/>
        </p:nvSpPr>
        <p:spPr>
          <a:xfrm>
            <a:off x="6190735" y="1841765"/>
            <a:ext cx="778476" cy="2279233"/>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89E269D3-093D-524B-91C5-EE67E3AFE0E6}"/>
              </a:ext>
            </a:extLst>
          </p:cNvPr>
          <p:cNvPicPr>
            <a:picLocks noChangeAspect="1"/>
          </p:cNvPicPr>
          <p:nvPr/>
        </p:nvPicPr>
        <p:blipFill>
          <a:blip r:embed="rId4"/>
          <a:stretch>
            <a:fillRect/>
          </a:stretch>
        </p:blipFill>
        <p:spPr>
          <a:xfrm>
            <a:off x="0" y="1846708"/>
            <a:ext cx="3753852" cy="3169526"/>
          </a:xfrm>
          <a:prstGeom prst="rect">
            <a:avLst/>
          </a:prstGeom>
        </p:spPr>
      </p:pic>
      <p:sp>
        <p:nvSpPr>
          <p:cNvPr id="6" name="正方形/長方形 5">
            <a:extLst>
              <a:ext uri="{FF2B5EF4-FFF2-40B4-BE49-F238E27FC236}">
                <a16:creationId xmlns:a16="http://schemas.microsoft.com/office/drawing/2014/main" id="{C7F04D73-3E26-5B4C-B0EA-9E2EDF65FB10}"/>
              </a:ext>
            </a:extLst>
          </p:cNvPr>
          <p:cNvSpPr/>
          <p:nvPr/>
        </p:nvSpPr>
        <p:spPr>
          <a:xfrm>
            <a:off x="2347783" y="2743199"/>
            <a:ext cx="778475" cy="163728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401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0BB53-6DFB-1C48-9198-DD93AE3984F1}"/>
              </a:ext>
            </a:extLst>
          </p:cNvPr>
          <p:cNvSpPr>
            <a:spLocks noGrp="1"/>
          </p:cNvSpPr>
          <p:nvPr>
            <p:ph type="title"/>
          </p:nvPr>
        </p:nvSpPr>
        <p:spPr/>
        <p:txBody>
          <a:bodyPr>
            <a:noAutofit/>
          </a:bodyPr>
          <a:lstStyle/>
          <a:p>
            <a:r>
              <a:rPr lang="en-US" altLang="ja-JP" sz="2400" i="1" dirty="0"/>
              <a:t>pCEPDL2: GFP-CEPDL2</a:t>
            </a:r>
            <a:r>
              <a:rPr lang="ja-JP" altLang="en-US" sz="2400"/>
              <a:t>の蛍光は師部細胞に強く見られた</a:t>
            </a:r>
            <a:endParaRPr kumimoji="1" lang="ja-JP" altLang="en-US" sz="2400" i="1"/>
          </a:p>
        </p:txBody>
      </p:sp>
      <p:pic>
        <p:nvPicPr>
          <p:cNvPr id="3" name="図 2">
            <a:extLst>
              <a:ext uri="{FF2B5EF4-FFF2-40B4-BE49-F238E27FC236}">
                <a16:creationId xmlns:a16="http://schemas.microsoft.com/office/drawing/2014/main" id="{5E800833-FBFC-0A45-826C-5EBAC84EB2F8}"/>
              </a:ext>
            </a:extLst>
          </p:cNvPr>
          <p:cNvPicPr>
            <a:picLocks noChangeAspect="1"/>
          </p:cNvPicPr>
          <p:nvPr/>
        </p:nvPicPr>
        <p:blipFill>
          <a:blip r:embed="rId2"/>
          <a:stretch>
            <a:fillRect/>
          </a:stretch>
        </p:blipFill>
        <p:spPr>
          <a:xfrm>
            <a:off x="37578" y="1628078"/>
            <a:ext cx="9144000" cy="3601844"/>
          </a:xfrm>
          <a:prstGeom prst="rect">
            <a:avLst/>
          </a:prstGeom>
        </p:spPr>
      </p:pic>
    </p:spTree>
    <p:extLst>
      <p:ext uri="{BB962C8B-B14F-4D97-AF65-F5344CB8AC3E}">
        <p14:creationId xmlns:p14="http://schemas.microsoft.com/office/powerpoint/2010/main" val="495786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A7976F-BBEB-0940-8B98-B1DEEC5CA753}"/>
              </a:ext>
            </a:extLst>
          </p:cNvPr>
          <p:cNvSpPr>
            <a:spLocks noGrp="1"/>
          </p:cNvSpPr>
          <p:nvPr>
            <p:ph type="title"/>
          </p:nvPr>
        </p:nvSpPr>
        <p:spPr/>
        <p:txBody>
          <a:bodyPr>
            <a:normAutofit/>
          </a:bodyPr>
          <a:lstStyle/>
          <a:p>
            <a:r>
              <a:rPr kumimoji="1" lang="en-US" altLang="ja-JP" sz="2800" dirty="0"/>
              <a:t>CEPDL2</a:t>
            </a:r>
            <a:r>
              <a:rPr lang="ja-JP" altLang="en-US" sz="2800"/>
              <a:t>は</a:t>
            </a:r>
            <a:r>
              <a:rPr kumimoji="1" lang="ja-JP" altLang="en-US" sz="2800"/>
              <a:t>シュートから根に輸送される</a:t>
            </a:r>
          </a:p>
        </p:txBody>
      </p:sp>
      <p:pic>
        <p:nvPicPr>
          <p:cNvPr id="3" name="図 2">
            <a:extLst>
              <a:ext uri="{FF2B5EF4-FFF2-40B4-BE49-F238E27FC236}">
                <a16:creationId xmlns:a16="http://schemas.microsoft.com/office/drawing/2014/main" id="{2AF9FBEC-65FA-0946-B285-70DADFCE3E8A}"/>
              </a:ext>
            </a:extLst>
          </p:cNvPr>
          <p:cNvPicPr>
            <a:picLocks noChangeAspect="1"/>
          </p:cNvPicPr>
          <p:nvPr/>
        </p:nvPicPr>
        <p:blipFill>
          <a:blip r:embed="rId2"/>
          <a:stretch>
            <a:fillRect/>
          </a:stretch>
        </p:blipFill>
        <p:spPr>
          <a:xfrm>
            <a:off x="1168400" y="1384300"/>
            <a:ext cx="8534400" cy="4089400"/>
          </a:xfrm>
          <a:prstGeom prst="rect">
            <a:avLst/>
          </a:prstGeom>
        </p:spPr>
      </p:pic>
      <p:sp>
        <p:nvSpPr>
          <p:cNvPr id="4" name="テキスト ボックス 3">
            <a:extLst>
              <a:ext uri="{FF2B5EF4-FFF2-40B4-BE49-F238E27FC236}">
                <a16:creationId xmlns:a16="http://schemas.microsoft.com/office/drawing/2014/main" id="{CC683F71-CB81-1649-BE6F-C597426424E1}"/>
              </a:ext>
            </a:extLst>
          </p:cNvPr>
          <p:cNvSpPr txBox="1"/>
          <p:nvPr/>
        </p:nvSpPr>
        <p:spPr>
          <a:xfrm>
            <a:off x="271849" y="5980670"/>
            <a:ext cx="3117200" cy="646331"/>
          </a:xfrm>
          <a:prstGeom prst="rect">
            <a:avLst/>
          </a:prstGeom>
          <a:noFill/>
        </p:spPr>
        <p:txBody>
          <a:bodyPr wrap="none" rtlCol="0">
            <a:spAutoFit/>
          </a:bodyPr>
          <a:lstStyle/>
          <a:p>
            <a:r>
              <a:rPr kumimoji="1" lang="en-US" altLang="ja-JP" dirty="0"/>
              <a:t>W : </a:t>
            </a:r>
            <a:r>
              <a:rPr kumimoji="1" lang="ja-JP" altLang="en-US"/>
              <a:t>野生型</a:t>
            </a:r>
            <a:endParaRPr kumimoji="1" lang="en-US" altLang="ja-JP" dirty="0"/>
          </a:p>
          <a:p>
            <a:r>
              <a:rPr kumimoji="1" lang="en-US" altLang="ja-JP" dirty="0"/>
              <a:t>T : </a:t>
            </a:r>
            <a:r>
              <a:rPr lang="en-US" altLang="ja-JP" i="1" dirty="0"/>
              <a:t>pCEPDL2: GFP-CEPDL2</a:t>
            </a:r>
            <a:endParaRPr kumimoji="1" lang="ja-JP" altLang="en-US"/>
          </a:p>
        </p:txBody>
      </p:sp>
      <p:sp>
        <p:nvSpPr>
          <p:cNvPr id="5" name="正方形/長方形 4">
            <a:extLst>
              <a:ext uri="{FF2B5EF4-FFF2-40B4-BE49-F238E27FC236}">
                <a16:creationId xmlns:a16="http://schemas.microsoft.com/office/drawing/2014/main" id="{4C7D885F-79CE-5344-852A-63B694E7DBD2}"/>
              </a:ext>
            </a:extLst>
          </p:cNvPr>
          <p:cNvSpPr/>
          <p:nvPr/>
        </p:nvSpPr>
        <p:spPr>
          <a:xfrm>
            <a:off x="7548880" y="1188720"/>
            <a:ext cx="2153920" cy="440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8166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66EF1-FD63-BA4B-BCB4-BD0066F77B7A}"/>
              </a:ext>
            </a:extLst>
          </p:cNvPr>
          <p:cNvSpPr>
            <a:spLocks noGrp="1"/>
          </p:cNvSpPr>
          <p:nvPr>
            <p:ph type="title"/>
          </p:nvPr>
        </p:nvSpPr>
        <p:spPr/>
        <p:txBody>
          <a:bodyPr>
            <a:noAutofit/>
          </a:bodyPr>
          <a:lstStyle/>
          <a:p>
            <a:r>
              <a:rPr kumimoji="1" lang="en-US" altLang="ja-JP" sz="2800" i="1" dirty="0"/>
              <a:t>cepd1, 2 cepdl2</a:t>
            </a:r>
            <a:r>
              <a:rPr kumimoji="1" lang="ja-JP" altLang="en-US" sz="2800"/>
              <a:t>三重変異体の</a:t>
            </a:r>
            <a:r>
              <a:rPr kumimoji="1" lang="en-US" altLang="ja-JP" sz="2800" dirty="0"/>
              <a:t>HATS</a:t>
            </a:r>
            <a:r>
              <a:rPr kumimoji="1" lang="ja-JP" altLang="en-US" sz="2800"/>
              <a:t>活性は有意に低下</a:t>
            </a:r>
            <a:endParaRPr kumimoji="1" lang="ja-JP" altLang="en-US" sz="2800" i="1"/>
          </a:p>
        </p:txBody>
      </p:sp>
      <p:pic>
        <p:nvPicPr>
          <p:cNvPr id="3" name="図 2">
            <a:extLst>
              <a:ext uri="{FF2B5EF4-FFF2-40B4-BE49-F238E27FC236}">
                <a16:creationId xmlns:a16="http://schemas.microsoft.com/office/drawing/2014/main" id="{A5EDE95C-54F8-554A-A959-B1E1AACEAEE2}"/>
              </a:ext>
            </a:extLst>
          </p:cNvPr>
          <p:cNvPicPr>
            <a:picLocks noChangeAspect="1"/>
          </p:cNvPicPr>
          <p:nvPr/>
        </p:nvPicPr>
        <p:blipFill>
          <a:blip r:embed="rId2"/>
          <a:stretch>
            <a:fillRect/>
          </a:stretch>
        </p:blipFill>
        <p:spPr>
          <a:xfrm>
            <a:off x="1551312" y="783418"/>
            <a:ext cx="6041375" cy="5708822"/>
          </a:xfrm>
          <a:prstGeom prst="rect">
            <a:avLst/>
          </a:prstGeom>
        </p:spPr>
      </p:pic>
    </p:spTree>
    <p:extLst>
      <p:ext uri="{BB962C8B-B14F-4D97-AF65-F5344CB8AC3E}">
        <p14:creationId xmlns:p14="http://schemas.microsoft.com/office/powerpoint/2010/main" val="210080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グループ化 157">
            <a:extLst>
              <a:ext uri="{FF2B5EF4-FFF2-40B4-BE49-F238E27FC236}">
                <a16:creationId xmlns:a16="http://schemas.microsoft.com/office/drawing/2014/main" id="{4840036D-75EC-8044-B966-4985E9421D7E}"/>
              </a:ext>
            </a:extLst>
          </p:cNvPr>
          <p:cNvGrpSpPr/>
          <p:nvPr/>
        </p:nvGrpSpPr>
        <p:grpSpPr>
          <a:xfrm>
            <a:off x="7928504" y="1174026"/>
            <a:ext cx="1157233" cy="2235056"/>
            <a:chOff x="7928504" y="1437801"/>
            <a:chExt cx="1157233" cy="2235056"/>
          </a:xfrm>
        </p:grpSpPr>
        <p:sp>
          <p:nvSpPr>
            <p:cNvPr id="154" name="五角形 153">
              <a:extLst>
                <a:ext uri="{FF2B5EF4-FFF2-40B4-BE49-F238E27FC236}">
                  <a16:creationId xmlns:a16="http://schemas.microsoft.com/office/drawing/2014/main" id="{F63E8125-D0E0-4242-AC30-A63909E12365}"/>
                </a:ext>
              </a:extLst>
            </p:cNvPr>
            <p:cNvSpPr/>
            <p:nvPr/>
          </p:nvSpPr>
          <p:spPr>
            <a:xfrm rot="591722">
              <a:off x="7928504" y="1437801"/>
              <a:ext cx="1157233" cy="2235056"/>
            </a:xfrm>
            <a:prstGeom prst="pentag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a:extLst>
                <a:ext uri="{FF2B5EF4-FFF2-40B4-BE49-F238E27FC236}">
                  <a16:creationId xmlns:a16="http://schemas.microsoft.com/office/drawing/2014/main" id="{28089F17-71E9-6D49-8421-09AC47C97F04}"/>
                </a:ext>
              </a:extLst>
            </p:cNvPr>
            <p:cNvSpPr/>
            <p:nvPr/>
          </p:nvSpPr>
          <p:spPr>
            <a:xfrm rot="829768">
              <a:off x="8328849" y="2095712"/>
              <a:ext cx="373551" cy="1006167"/>
            </a:xfrm>
            <a:prstGeom prst="ellipse">
              <a:avLst/>
            </a:prstGeom>
            <a:solidFill>
              <a:schemeClr val="bg1"/>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5" name="正方形/長方形 124">
            <a:extLst>
              <a:ext uri="{FF2B5EF4-FFF2-40B4-BE49-F238E27FC236}">
                <a16:creationId xmlns:a16="http://schemas.microsoft.com/office/drawing/2014/main" id="{F48E7443-9BAE-A040-A719-13B8E7E1E9B6}"/>
              </a:ext>
            </a:extLst>
          </p:cNvPr>
          <p:cNvSpPr/>
          <p:nvPr/>
        </p:nvSpPr>
        <p:spPr>
          <a:xfrm>
            <a:off x="-1948" y="4016503"/>
            <a:ext cx="9144000" cy="2852946"/>
          </a:xfrm>
          <a:prstGeom prst="rect">
            <a:avLst/>
          </a:prstGeom>
          <a:solidFill>
            <a:schemeClr val="accent2">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aseline="-25000" dirty="0"/>
              <a:t> </a:t>
            </a:r>
            <a:endParaRPr kumimoji="1" lang="ja-JP" altLang="en-US" baseline="-25000"/>
          </a:p>
        </p:txBody>
      </p:sp>
      <p:sp>
        <p:nvSpPr>
          <p:cNvPr id="2" name="タイトル 1">
            <a:extLst>
              <a:ext uri="{FF2B5EF4-FFF2-40B4-BE49-F238E27FC236}">
                <a16:creationId xmlns:a16="http://schemas.microsoft.com/office/drawing/2014/main" id="{37529F7A-474C-E94F-93D8-A0C7CCB424C3}"/>
              </a:ext>
            </a:extLst>
          </p:cNvPr>
          <p:cNvSpPr>
            <a:spLocks noGrp="1"/>
          </p:cNvSpPr>
          <p:nvPr>
            <p:ph type="title"/>
          </p:nvPr>
        </p:nvSpPr>
        <p:spPr/>
        <p:txBody>
          <a:bodyPr>
            <a:normAutofit/>
          </a:bodyPr>
          <a:lstStyle/>
          <a:p>
            <a:r>
              <a:rPr kumimoji="1" lang="ja-JP" altLang="en-US" sz="2800"/>
              <a:t>窒素の吸収と木部への積み込み</a:t>
            </a:r>
          </a:p>
        </p:txBody>
      </p:sp>
      <p:grpSp>
        <p:nvGrpSpPr>
          <p:cNvPr id="159" name="グループ化 158">
            <a:extLst>
              <a:ext uri="{FF2B5EF4-FFF2-40B4-BE49-F238E27FC236}">
                <a16:creationId xmlns:a16="http://schemas.microsoft.com/office/drawing/2014/main" id="{6A3EF9D1-9812-2B42-9639-95C2D898774E}"/>
              </a:ext>
            </a:extLst>
          </p:cNvPr>
          <p:cNvGrpSpPr/>
          <p:nvPr/>
        </p:nvGrpSpPr>
        <p:grpSpPr>
          <a:xfrm>
            <a:off x="196994" y="1412587"/>
            <a:ext cx="2493291" cy="4878814"/>
            <a:chOff x="682419" y="1412587"/>
            <a:chExt cx="2493291" cy="4878814"/>
          </a:xfrm>
        </p:grpSpPr>
        <p:grpSp>
          <p:nvGrpSpPr>
            <p:cNvPr id="3" name="グループ化 2">
              <a:extLst>
                <a:ext uri="{FF2B5EF4-FFF2-40B4-BE49-F238E27FC236}">
                  <a16:creationId xmlns:a16="http://schemas.microsoft.com/office/drawing/2014/main" id="{435610F4-0C6F-6046-BD98-18E3A727ACF9}"/>
                </a:ext>
              </a:extLst>
            </p:cNvPr>
            <p:cNvGrpSpPr/>
            <p:nvPr/>
          </p:nvGrpSpPr>
          <p:grpSpPr>
            <a:xfrm>
              <a:off x="700055" y="3975467"/>
              <a:ext cx="2475655" cy="1148476"/>
              <a:chOff x="5773631" y="5033482"/>
              <a:chExt cx="2475655" cy="1148476"/>
            </a:xfrm>
          </p:grpSpPr>
          <p:sp>
            <p:nvSpPr>
              <p:cNvPr id="4" name="フリーフォーム 3">
                <a:extLst>
                  <a:ext uri="{FF2B5EF4-FFF2-40B4-BE49-F238E27FC236}">
                    <a16:creationId xmlns:a16="http://schemas.microsoft.com/office/drawing/2014/main" id="{C4F26C52-C7D0-FE4A-8716-51DF85525A04}"/>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4">
                <a:extLst>
                  <a:ext uri="{FF2B5EF4-FFF2-40B4-BE49-F238E27FC236}">
                    <a16:creationId xmlns:a16="http://schemas.microsoft.com/office/drawing/2014/main" id="{F78621D7-2199-BC41-A10A-F271C3898EDA}"/>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3B892F6D-5E85-5442-9594-13C523ADEEDF}"/>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8A84ED47-25CE-624D-9080-3AEF4540F557}"/>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4C3116BD-4355-484D-A53C-83742E7D0625}"/>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C55E84FF-3959-894C-9BD2-58C9C6DD6163}"/>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AEE43126-5194-AE42-8475-D977FA29D620}"/>
                </a:ext>
              </a:extLst>
            </p:cNvPr>
            <p:cNvGrpSpPr/>
            <p:nvPr/>
          </p:nvGrpSpPr>
          <p:grpSpPr>
            <a:xfrm>
              <a:off x="682419" y="2600773"/>
              <a:ext cx="1211739" cy="1173055"/>
              <a:chOff x="664547" y="3063561"/>
              <a:chExt cx="1211739" cy="1173055"/>
            </a:xfrm>
          </p:grpSpPr>
          <p:sp>
            <p:nvSpPr>
              <p:cNvPr id="11" name="フリーフォーム 10">
                <a:extLst>
                  <a:ext uri="{FF2B5EF4-FFF2-40B4-BE49-F238E27FC236}">
                    <a16:creationId xmlns:a16="http://schemas.microsoft.com/office/drawing/2014/main" id="{2E30E219-E529-304F-A7F1-738FBFE1FFA2}"/>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3CE5ABF-9B6C-0F4F-A045-299C551D1337}"/>
                  </a:ext>
                </a:extLst>
              </p:cNvPr>
              <p:cNvGrpSpPr>
                <a:grpSpLocks noChangeAspect="1"/>
              </p:cNvGrpSpPr>
              <p:nvPr/>
            </p:nvGrpSpPr>
            <p:grpSpPr>
              <a:xfrm rot="18137259">
                <a:off x="937878" y="3349111"/>
                <a:ext cx="216000" cy="211024"/>
                <a:chOff x="5759254" y="2287608"/>
                <a:chExt cx="795725" cy="777267"/>
              </a:xfrm>
            </p:grpSpPr>
            <p:sp>
              <p:nvSpPr>
                <p:cNvPr id="33" name="フリーフォーム 32">
                  <a:extLst>
                    <a:ext uri="{FF2B5EF4-FFF2-40B4-BE49-F238E27FC236}">
                      <a16:creationId xmlns:a16="http://schemas.microsoft.com/office/drawing/2014/main" id="{4100308B-A5A1-9945-878E-A55E94F9BDF6}"/>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63403C32-049F-D340-AD0B-D28D460D4FF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72C1721E-E9F4-674C-AC0A-A222FD42614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725A562F-E5F2-D342-B5A5-EB6D85C99AF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弧 12">
                <a:extLst>
                  <a:ext uri="{FF2B5EF4-FFF2-40B4-BE49-F238E27FC236}">
                    <a16:creationId xmlns:a16="http://schemas.microsoft.com/office/drawing/2014/main" id="{99F1BC93-7587-FE44-A892-828DFAC81753}"/>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50276D8D-151F-6649-8C13-611DF0E8F574}"/>
                  </a:ext>
                </a:extLst>
              </p:cNvPr>
              <p:cNvGrpSpPr/>
              <p:nvPr/>
            </p:nvGrpSpPr>
            <p:grpSpPr>
              <a:xfrm rot="15300384">
                <a:off x="1138260" y="3498589"/>
                <a:ext cx="771458" cy="704595"/>
                <a:chOff x="5050904" y="3890441"/>
                <a:chExt cx="771458" cy="704595"/>
              </a:xfrm>
            </p:grpSpPr>
            <p:cxnSp>
              <p:nvCxnSpPr>
                <p:cNvPr id="30" name="直線コネクタ 29">
                  <a:extLst>
                    <a:ext uri="{FF2B5EF4-FFF2-40B4-BE49-F238E27FC236}">
                      <a16:creationId xmlns:a16="http://schemas.microsoft.com/office/drawing/2014/main" id="{9AACEFE9-16B2-7E40-A440-ACC41F3CB2E5}"/>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31" name="フリーフォーム 30">
                  <a:extLst>
                    <a:ext uri="{FF2B5EF4-FFF2-40B4-BE49-F238E27FC236}">
                      <a16:creationId xmlns:a16="http://schemas.microsoft.com/office/drawing/2014/main" id="{98B9EEAE-E028-024D-A720-4B8D1A7A12FC}"/>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919AB097-8E1C-AF43-8492-B6A5C6692358}"/>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円弧 14">
                <a:extLst>
                  <a:ext uri="{FF2B5EF4-FFF2-40B4-BE49-F238E27FC236}">
                    <a16:creationId xmlns:a16="http://schemas.microsoft.com/office/drawing/2014/main" id="{90D1550A-D82B-2F46-9044-68730032D1EE}"/>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422E7ECB-5FB1-9744-9415-E9C8BF7F9785}"/>
                  </a:ext>
                </a:extLst>
              </p:cNvPr>
              <p:cNvGrpSpPr/>
              <p:nvPr/>
            </p:nvGrpSpPr>
            <p:grpSpPr>
              <a:xfrm rot="19399544">
                <a:off x="1004180" y="3063561"/>
                <a:ext cx="216000" cy="255744"/>
                <a:chOff x="4189660" y="2779352"/>
                <a:chExt cx="216000" cy="255744"/>
              </a:xfrm>
            </p:grpSpPr>
            <p:sp>
              <p:nvSpPr>
                <p:cNvPr id="24" name="フリーフォーム 23">
                  <a:extLst>
                    <a:ext uri="{FF2B5EF4-FFF2-40B4-BE49-F238E27FC236}">
                      <a16:creationId xmlns:a16="http://schemas.microsoft.com/office/drawing/2014/main" id="{3F3E0697-6158-774E-AE93-65DBB9B54FA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A8BB80E-C301-274C-81A2-5D793A62A601}"/>
                    </a:ext>
                  </a:extLst>
                </p:cNvPr>
                <p:cNvGrpSpPr>
                  <a:grpSpLocks noChangeAspect="1"/>
                </p:cNvGrpSpPr>
                <p:nvPr/>
              </p:nvGrpSpPr>
              <p:grpSpPr>
                <a:xfrm rot="20001504">
                  <a:off x="4189660" y="2779352"/>
                  <a:ext cx="216000" cy="211024"/>
                  <a:chOff x="5759254" y="2287608"/>
                  <a:chExt cx="795725" cy="777267"/>
                </a:xfrm>
              </p:grpSpPr>
              <p:sp>
                <p:nvSpPr>
                  <p:cNvPr id="26" name="フリーフォーム 25">
                    <a:extLst>
                      <a:ext uri="{FF2B5EF4-FFF2-40B4-BE49-F238E27FC236}">
                        <a16:creationId xmlns:a16="http://schemas.microsoft.com/office/drawing/2014/main" id="{D91F98CC-4EFD-5341-A358-D0E035891BE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9941A6E3-483E-5D4A-B572-4DD3645C166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4363E91B-C910-AC46-A4D6-98F7529694D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529AD958-F274-D14D-81DB-67E4AA554BAC}"/>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2CE120D0-1D4F-4242-B181-EB5A789551F6}"/>
                  </a:ext>
                </a:extLst>
              </p:cNvPr>
              <p:cNvGrpSpPr/>
              <p:nvPr/>
            </p:nvGrpSpPr>
            <p:grpSpPr>
              <a:xfrm>
                <a:off x="664547" y="3272569"/>
                <a:ext cx="216000" cy="255744"/>
                <a:chOff x="4189660" y="2779352"/>
                <a:chExt cx="216000" cy="255744"/>
              </a:xfrm>
            </p:grpSpPr>
            <p:sp>
              <p:nvSpPr>
                <p:cNvPr id="18" name="フリーフォーム 17">
                  <a:extLst>
                    <a:ext uri="{FF2B5EF4-FFF2-40B4-BE49-F238E27FC236}">
                      <a16:creationId xmlns:a16="http://schemas.microsoft.com/office/drawing/2014/main" id="{C5D16E7C-1D3C-1C48-B8C2-548E7A8A7E1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29B09857-CDE5-4F4E-8E9F-3AE21A00F9EA}"/>
                    </a:ext>
                  </a:extLst>
                </p:cNvPr>
                <p:cNvGrpSpPr>
                  <a:grpSpLocks noChangeAspect="1"/>
                </p:cNvGrpSpPr>
                <p:nvPr/>
              </p:nvGrpSpPr>
              <p:grpSpPr>
                <a:xfrm rot="20001504">
                  <a:off x="4189660" y="2779352"/>
                  <a:ext cx="216000" cy="211024"/>
                  <a:chOff x="5759254" y="2287608"/>
                  <a:chExt cx="795725" cy="777267"/>
                </a:xfrm>
              </p:grpSpPr>
              <p:sp>
                <p:nvSpPr>
                  <p:cNvPr id="20" name="フリーフォーム 19">
                    <a:extLst>
                      <a:ext uri="{FF2B5EF4-FFF2-40B4-BE49-F238E27FC236}">
                        <a16:creationId xmlns:a16="http://schemas.microsoft.com/office/drawing/2014/main" id="{A93C0823-0529-AF4A-B9B5-57C3407B07EB}"/>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367F71DB-9DAF-4549-9633-A0B63DDD79AF}"/>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9058647E-19CE-524E-8170-621CA52E7985}"/>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C8E4E300-62BA-3B48-9C4B-A75C92932E24}"/>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37" name="直線コネクタ 36">
              <a:extLst>
                <a:ext uri="{FF2B5EF4-FFF2-40B4-BE49-F238E27FC236}">
                  <a16:creationId xmlns:a16="http://schemas.microsoft.com/office/drawing/2014/main" id="{71F688F2-C1BF-F643-8225-A8BB0ADFC6F7}"/>
                </a:ext>
              </a:extLst>
            </p:cNvPr>
            <p:cNvCxnSpPr/>
            <p:nvPr/>
          </p:nvCxnSpPr>
          <p:spPr>
            <a:xfrm>
              <a:off x="1979165" y="18588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8" name="フリーフォーム 37">
              <a:extLst>
                <a:ext uri="{FF2B5EF4-FFF2-40B4-BE49-F238E27FC236}">
                  <a16:creationId xmlns:a16="http://schemas.microsoft.com/office/drawing/2014/main" id="{3E35CBA8-B449-A544-941E-8BE0D0F7AC0D}"/>
                </a:ext>
              </a:extLst>
            </p:cNvPr>
            <p:cNvSpPr/>
            <p:nvPr/>
          </p:nvSpPr>
          <p:spPr>
            <a:xfrm rot="12577259">
              <a:off x="2072818" y="27315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E1C39998-0111-B649-84B2-528CEFE9C24D}"/>
                </a:ext>
              </a:extLst>
            </p:cNvPr>
            <p:cNvSpPr/>
            <p:nvPr/>
          </p:nvSpPr>
          <p:spPr>
            <a:xfrm rot="12577259">
              <a:off x="2100151" y="35193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2F519D6F-C9A3-7947-87C4-95B594839663}"/>
                </a:ext>
              </a:extLst>
            </p:cNvPr>
            <p:cNvSpPr/>
            <p:nvPr/>
          </p:nvSpPr>
          <p:spPr>
            <a:xfrm rot="6062757">
              <a:off x="1687545" y="29159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72CC0767-F9CE-BE40-88B9-F89ABD4DB42B}"/>
                </a:ext>
              </a:extLst>
            </p:cNvPr>
            <p:cNvGrpSpPr/>
            <p:nvPr/>
          </p:nvGrpSpPr>
          <p:grpSpPr>
            <a:xfrm rot="5733920">
              <a:off x="1954580" y="1927663"/>
              <a:ext cx="525103" cy="429308"/>
              <a:chOff x="5108235" y="2179136"/>
              <a:chExt cx="525103" cy="429308"/>
            </a:xfrm>
          </p:grpSpPr>
          <p:cxnSp>
            <p:nvCxnSpPr>
              <p:cNvPr id="42" name="直線コネクタ 41">
                <a:extLst>
                  <a:ext uri="{FF2B5EF4-FFF2-40B4-BE49-F238E27FC236}">
                    <a16:creationId xmlns:a16="http://schemas.microsoft.com/office/drawing/2014/main" id="{2FE7C4BA-5C3B-AC41-B459-687A577369BC}"/>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3" name="フリーフォーム 42">
                <a:extLst>
                  <a:ext uri="{FF2B5EF4-FFF2-40B4-BE49-F238E27FC236}">
                    <a16:creationId xmlns:a16="http://schemas.microsoft.com/office/drawing/2014/main" id="{DD3FE25D-6F7D-7C4A-84BA-167C70C08B74}"/>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70BE778E-BAED-F847-A0A7-1060BA8D6194}"/>
                </a:ext>
              </a:extLst>
            </p:cNvPr>
            <p:cNvGrpSpPr/>
            <p:nvPr/>
          </p:nvGrpSpPr>
          <p:grpSpPr>
            <a:xfrm rot="4905790">
              <a:off x="1905665" y="2182847"/>
              <a:ext cx="525103" cy="429308"/>
              <a:chOff x="5108235" y="2179136"/>
              <a:chExt cx="525103" cy="429308"/>
            </a:xfrm>
          </p:grpSpPr>
          <p:cxnSp>
            <p:nvCxnSpPr>
              <p:cNvPr id="45" name="直線コネクタ 44">
                <a:extLst>
                  <a:ext uri="{FF2B5EF4-FFF2-40B4-BE49-F238E27FC236}">
                    <a16:creationId xmlns:a16="http://schemas.microsoft.com/office/drawing/2014/main" id="{66B3E63C-F5E6-C34D-9052-5C48817D40C7}"/>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6" name="フリーフォーム 45">
                <a:extLst>
                  <a:ext uri="{FF2B5EF4-FFF2-40B4-BE49-F238E27FC236}">
                    <a16:creationId xmlns:a16="http://schemas.microsoft.com/office/drawing/2014/main" id="{FB543EEC-6327-4F49-BC2C-4AA8A6D6D88A}"/>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E70CFC6C-6910-5B4B-9A0B-BF2988216FA4}"/>
                </a:ext>
              </a:extLst>
            </p:cNvPr>
            <p:cNvGrpSpPr/>
            <p:nvPr/>
          </p:nvGrpSpPr>
          <p:grpSpPr>
            <a:xfrm>
              <a:off x="2000969" y="2387227"/>
              <a:ext cx="1116250" cy="997394"/>
              <a:chOff x="2110421" y="2850015"/>
              <a:chExt cx="1116250" cy="997394"/>
            </a:xfrm>
          </p:grpSpPr>
          <p:cxnSp>
            <p:nvCxnSpPr>
              <p:cNvPr id="48" name="直線コネクタ 47">
                <a:extLst>
                  <a:ext uri="{FF2B5EF4-FFF2-40B4-BE49-F238E27FC236}">
                    <a16:creationId xmlns:a16="http://schemas.microsoft.com/office/drawing/2014/main" id="{6B9F3E80-1148-544D-8C43-655D0058145E}"/>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49" name="フリーフォーム 48">
                <a:extLst>
                  <a:ext uri="{FF2B5EF4-FFF2-40B4-BE49-F238E27FC236}">
                    <a16:creationId xmlns:a16="http://schemas.microsoft.com/office/drawing/2014/main" id="{393A85CA-D51C-8F42-BE9B-D6DF85321B0D}"/>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A005B794-2749-C748-8048-D41070CC60CE}"/>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4421192F-A601-7147-A99C-6E036A6FA4E4}"/>
                  </a:ext>
                </a:extLst>
              </p:cNvPr>
              <p:cNvGrpSpPr/>
              <p:nvPr/>
            </p:nvGrpSpPr>
            <p:grpSpPr>
              <a:xfrm rot="1173186">
                <a:off x="2817995" y="2937287"/>
                <a:ext cx="216000" cy="255744"/>
                <a:chOff x="4189660" y="2779352"/>
                <a:chExt cx="216000" cy="255744"/>
              </a:xfrm>
            </p:grpSpPr>
            <p:sp>
              <p:nvSpPr>
                <p:cNvPr id="70" name="フリーフォーム 69">
                  <a:extLst>
                    <a:ext uri="{FF2B5EF4-FFF2-40B4-BE49-F238E27FC236}">
                      <a16:creationId xmlns:a16="http://schemas.microsoft.com/office/drawing/2014/main" id="{F76DE57C-8F13-CB4E-841B-8A1C21176223}"/>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1" name="グループ化 70">
                  <a:extLst>
                    <a:ext uri="{FF2B5EF4-FFF2-40B4-BE49-F238E27FC236}">
                      <a16:creationId xmlns:a16="http://schemas.microsoft.com/office/drawing/2014/main" id="{7C7EF07F-7F12-1440-8AF8-25CA44BB2FBD}"/>
                    </a:ext>
                  </a:extLst>
                </p:cNvPr>
                <p:cNvGrpSpPr>
                  <a:grpSpLocks noChangeAspect="1"/>
                </p:cNvGrpSpPr>
                <p:nvPr/>
              </p:nvGrpSpPr>
              <p:grpSpPr>
                <a:xfrm rot="20001504">
                  <a:off x="4189660" y="2779352"/>
                  <a:ext cx="216000" cy="211024"/>
                  <a:chOff x="5759254" y="2287608"/>
                  <a:chExt cx="795725" cy="777267"/>
                </a:xfrm>
              </p:grpSpPr>
              <p:sp>
                <p:nvSpPr>
                  <p:cNvPr id="72" name="フリーフォーム 71">
                    <a:extLst>
                      <a:ext uri="{FF2B5EF4-FFF2-40B4-BE49-F238E27FC236}">
                        <a16:creationId xmlns:a16="http://schemas.microsoft.com/office/drawing/2014/main" id="{ABB13FD1-E6B1-7944-8A42-B3CF0EBB831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a:extLst>
                      <a:ext uri="{FF2B5EF4-FFF2-40B4-BE49-F238E27FC236}">
                        <a16:creationId xmlns:a16="http://schemas.microsoft.com/office/drawing/2014/main" id="{15A7D23C-F859-0D4B-8147-05AF629DC082}"/>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9612B5B5-0825-F244-AC2F-E63E87712DAB}"/>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A5BDC644-5C5B-C24D-846B-BA6A2F7A6649}"/>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2" name="グループ化 51">
                <a:extLst>
                  <a:ext uri="{FF2B5EF4-FFF2-40B4-BE49-F238E27FC236}">
                    <a16:creationId xmlns:a16="http://schemas.microsoft.com/office/drawing/2014/main" id="{8D06DF79-5F51-DC4A-9269-610703EA5C02}"/>
                  </a:ext>
                </a:extLst>
              </p:cNvPr>
              <p:cNvGrpSpPr/>
              <p:nvPr/>
            </p:nvGrpSpPr>
            <p:grpSpPr>
              <a:xfrm rot="3003238">
                <a:off x="2558397" y="2846790"/>
                <a:ext cx="378067" cy="384518"/>
                <a:chOff x="4324291" y="3334365"/>
                <a:chExt cx="378067" cy="384518"/>
              </a:xfrm>
            </p:grpSpPr>
            <p:cxnSp>
              <p:nvCxnSpPr>
                <p:cNvPr id="62" name="直線コネクタ 61">
                  <a:extLst>
                    <a:ext uri="{FF2B5EF4-FFF2-40B4-BE49-F238E27FC236}">
                      <a16:creationId xmlns:a16="http://schemas.microsoft.com/office/drawing/2014/main" id="{75E708DF-8779-AB41-85F6-A7E4AD415B60}"/>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712819D1-433E-6141-8FBB-7AE608089A86}"/>
                    </a:ext>
                  </a:extLst>
                </p:cNvPr>
                <p:cNvGrpSpPr/>
                <p:nvPr/>
              </p:nvGrpSpPr>
              <p:grpSpPr>
                <a:xfrm rot="20090446">
                  <a:off x="4324291" y="3334365"/>
                  <a:ext cx="216000" cy="255744"/>
                  <a:chOff x="4189660" y="2779352"/>
                  <a:chExt cx="216000" cy="255744"/>
                </a:xfrm>
              </p:grpSpPr>
              <p:sp>
                <p:nvSpPr>
                  <p:cNvPr id="64" name="フリーフォーム 63">
                    <a:extLst>
                      <a:ext uri="{FF2B5EF4-FFF2-40B4-BE49-F238E27FC236}">
                        <a16:creationId xmlns:a16="http://schemas.microsoft.com/office/drawing/2014/main" id="{0BAE3771-CED8-5E41-AD59-E1474144A09E}"/>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436D5168-E55F-F647-9FA3-6C3B4FC2EE64}"/>
                      </a:ext>
                    </a:extLst>
                  </p:cNvPr>
                  <p:cNvGrpSpPr>
                    <a:grpSpLocks noChangeAspect="1"/>
                  </p:cNvGrpSpPr>
                  <p:nvPr/>
                </p:nvGrpSpPr>
                <p:grpSpPr>
                  <a:xfrm rot="20001504">
                    <a:off x="4189660" y="2779352"/>
                    <a:ext cx="216000" cy="211024"/>
                    <a:chOff x="5759254" y="2287608"/>
                    <a:chExt cx="795725" cy="777267"/>
                  </a:xfrm>
                </p:grpSpPr>
                <p:sp>
                  <p:nvSpPr>
                    <p:cNvPr id="66" name="フリーフォーム 65">
                      <a:extLst>
                        <a:ext uri="{FF2B5EF4-FFF2-40B4-BE49-F238E27FC236}">
                          <a16:creationId xmlns:a16="http://schemas.microsoft.com/office/drawing/2014/main" id="{D84FFF3A-A8D3-4646-B934-9F033F54D5A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66">
                      <a:extLst>
                        <a:ext uri="{FF2B5EF4-FFF2-40B4-BE49-F238E27FC236}">
                          <a16:creationId xmlns:a16="http://schemas.microsoft.com/office/drawing/2014/main" id="{F8585EB1-ACAC-4447-BF62-6C48651A4AD4}"/>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39F26649-38B0-0040-99EA-12A0DD5AECC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4D31576C-6EE5-844A-8921-DBFF4D071EF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3" name="グループ化 52">
                <a:extLst>
                  <a:ext uri="{FF2B5EF4-FFF2-40B4-BE49-F238E27FC236}">
                    <a16:creationId xmlns:a16="http://schemas.microsoft.com/office/drawing/2014/main" id="{3F06B857-5991-4044-8B3E-3A15EFCBA8A7}"/>
                  </a:ext>
                </a:extLst>
              </p:cNvPr>
              <p:cNvGrpSpPr/>
              <p:nvPr/>
            </p:nvGrpSpPr>
            <p:grpSpPr>
              <a:xfrm rot="3003238" flipH="1">
                <a:off x="2871422" y="3073124"/>
                <a:ext cx="325980" cy="384518"/>
                <a:chOff x="4324291" y="3334365"/>
                <a:chExt cx="378067" cy="384518"/>
              </a:xfrm>
            </p:grpSpPr>
            <p:cxnSp>
              <p:nvCxnSpPr>
                <p:cNvPr id="54" name="直線コネクタ 53">
                  <a:extLst>
                    <a:ext uri="{FF2B5EF4-FFF2-40B4-BE49-F238E27FC236}">
                      <a16:creationId xmlns:a16="http://schemas.microsoft.com/office/drawing/2014/main" id="{8027F0E7-FDF4-A741-876A-E296FDC7ECB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AD905221-A372-1E41-BDC0-E662A9459568}"/>
                    </a:ext>
                  </a:extLst>
                </p:cNvPr>
                <p:cNvGrpSpPr/>
                <p:nvPr/>
              </p:nvGrpSpPr>
              <p:grpSpPr>
                <a:xfrm rot="20090446">
                  <a:off x="4324291" y="3334365"/>
                  <a:ext cx="216000" cy="255744"/>
                  <a:chOff x="4189660" y="2779352"/>
                  <a:chExt cx="216000" cy="255744"/>
                </a:xfrm>
              </p:grpSpPr>
              <p:sp>
                <p:nvSpPr>
                  <p:cNvPr id="56" name="フリーフォーム 55">
                    <a:extLst>
                      <a:ext uri="{FF2B5EF4-FFF2-40B4-BE49-F238E27FC236}">
                        <a16:creationId xmlns:a16="http://schemas.microsoft.com/office/drawing/2014/main" id="{88F241FB-C72A-4A40-B589-49EE75607577}"/>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A8303EEF-E713-CF4A-A775-E0C5E3BCBD0A}"/>
                      </a:ext>
                    </a:extLst>
                  </p:cNvPr>
                  <p:cNvGrpSpPr>
                    <a:grpSpLocks noChangeAspect="1"/>
                  </p:cNvGrpSpPr>
                  <p:nvPr/>
                </p:nvGrpSpPr>
                <p:grpSpPr>
                  <a:xfrm rot="20001504">
                    <a:off x="4189660" y="2779352"/>
                    <a:ext cx="216000" cy="211024"/>
                    <a:chOff x="5759254" y="2287608"/>
                    <a:chExt cx="795725" cy="777267"/>
                  </a:xfrm>
                </p:grpSpPr>
                <p:sp>
                  <p:nvSpPr>
                    <p:cNvPr id="58" name="フリーフォーム 57">
                      <a:extLst>
                        <a:ext uri="{FF2B5EF4-FFF2-40B4-BE49-F238E27FC236}">
                          <a16:creationId xmlns:a16="http://schemas.microsoft.com/office/drawing/2014/main" id="{90052E8B-032B-D048-BB47-0117BA04336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E7247D2C-7634-BC4A-BD8B-F1A77847AF2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88E9F419-9653-084B-AA48-3EE8C9A6D01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a:extLst>
                        <a:ext uri="{FF2B5EF4-FFF2-40B4-BE49-F238E27FC236}">
                          <a16:creationId xmlns:a16="http://schemas.microsoft.com/office/drawing/2014/main" id="{AE34304A-5868-B44A-963F-5A10BF6D6F3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76" name="グループ化 75">
              <a:extLst>
                <a:ext uri="{FF2B5EF4-FFF2-40B4-BE49-F238E27FC236}">
                  <a16:creationId xmlns:a16="http://schemas.microsoft.com/office/drawing/2014/main" id="{611C119F-3D02-6F45-ABDA-85A9EF19789F}"/>
                </a:ext>
              </a:extLst>
            </p:cNvPr>
            <p:cNvGrpSpPr/>
            <p:nvPr/>
          </p:nvGrpSpPr>
          <p:grpSpPr>
            <a:xfrm>
              <a:off x="1636634" y="1412587"/>
              <a:ext cx="717585" cy="571175"/>
              <a:chOff x="1676637" y="1748050"/>
              <a:chExt cx="717585" cy="571175"/>
            </a:xfrm>
          </p:grpSpPr>
          <p:grpSp>
            <p:nvGrpSpPr>
              <p:cNvPr id="77" name="グループ化 76">
                <a:extLst>
                  <a:ext uri="{FF2B5EF4-FFF2-40B4-BE49-F238E27FC236}">
                    <a16:creationId xmlns:a16="http://schemas.microsoft.com/office/drawing/2014/main" id="{8E3CBD41-AFCC-534D-BD19-1A85A2EDC9C5}"/>
                  </a:ext>
                </a:extLst>
              </p:cNvPr>
              <p:cNvGrpSpPr/>
              <p:nvPr/>
            </p:nvGrpSpPr>
            <p:grpSpPr>
              <a:xfrm rot="568056">
                <a:off x="1676637" y="1879911"/>
                <a:ext cx="378067" cy="384518"/>
                <a:chOff x="4324291" y="3334365"/>
                <a:chExt cx="378067" cy="384518"/>
              </a:xfrm>
            </p:grpSpPr>
            <p:cxnSp>
              <p:nvCxnSpPr>
                <p:cNvPr id="105" name="直線コネクタ 104">
                  <a:extLst>
                    <a:ext uri="{FF2B5EF4-FFF2-40B4-BE49-F238E27FC236}">
                      <a16:creationId xmlns:a16="http://schemas.microsoft.com/office/drawing/2014/main" id="{4EB2ACB8-0F75-A942-9FAB-92925B9A3A7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106" name="グループ化 105">
                  <a:extLst>
                    <a:ext uri="{FF2B5EF4-FFF2-40B4-BE49-F238E27FC236}">
                      <a16:creationId xmlns:a16="http://schemas.microsoft.com/office/drawing/2014/main" id="{B47EB2D8-9186-1C47-A32D-2BFDEC4106AC}"/>
                    </a:ext>
                  </a:extLst>
                </p:cNvPr>
                <p:cNvGrpSpPr/>
                <p:nvPr/>
              </p:nvGrpSpPr>
              <p:grpSpPr>
                <a:xfrm rot="20090446">
                  <a:off x="4324291" y="3334365"/>
                  <a:ext cx="216000" cy="255744"/>
                  <a:chOff x="4189660" y="2779352"/>
                  <a:chExt cx="216000" cy="255744"/>
                </a:xfrm>
              </p:grpSpPr>
              <p:sp>
                <p:nvSpPr>
                  <p:cNvPr id="107" name="フリーフォーム 106">
                    <a:extLst>
                      <a:ext uri="{FF2B5EF4-FFF2-40B4-BE49-F238E27FC236}">
                        <a16:creationId xmlns:a16="http://schemas.microsoft.com/office/drawing/2014/main" id="{6C3D8FAE-B5A7-BB44-BFE5-3BB0B3479F04}"/>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675A10DB-FBBB-1941-AD8F-76CF552E51B1}"/>
                      </a:ext>
                    </a:extLst>
                  </p:cNvPr>
                  <p:cNvGrpSpPr>
                    <a:grpSpLocks noChangeAspect="1"/>
                  </p:cNvGrpSpPr>
                  <p:nvPr/>
                </p:nvGrpSpPr>
                <p:grpSpPr>
                  <a:xfrm rot="20001504">
                    <a:off x="4189660" y="2779352"/>
                    <a:ext cx="216000" cy="211024"/>
                    <a:chOff x="5759254" y="2287608"/>
                    <a:chExt cx="795725" cy="777267"/>
                  </a:xfrm>
                </p:grpSpPr>
                <p:sp>
                  <p:nvSpPr>
                    <p:cNvPr id="109" name="フリーフォーム 108">
                      <a:extLst>
                        <a:ext uri="{FF2B5EF4-FFF2-40B4-BE49-F238E27FC236}">
                          <a16:creationId xmlns:a16="http://schemas.microsoft.com/office/drawing/2014/main" id="{D85DB714-B91E-EA4F-AEE1-01EF22DAAD7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a:extLst>
                        <a:ext uri="{FF2B5EF4-FFF2-40B4-BE49-F238E27FC236}">
                          <a16:creationId xmlns:a16="http://schemas.microsoft.com/office/drawing/2014/main" id="{2CF9C55A-EF26-AB4A-BEA4-4B0A9D49DFA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91190BAD-1A0A-A14D-B23E-27E3A4C64FAA}"/>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5537EA40-8C33-484C-A5EA-D17F4474EEE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8" name="グループ化 77">
                <a:extLst>
                  <a:ext uri="{FF2B5EF4-FFF2-40B4-BE49-F238E27FC236}">
                    <a16:creationId xmlns:a16="http://schemas.microsoft.com/office/drawing/2014/main" id="{B3FACB80-2D79-F84E-95F9-06E2ED7086EC}"/>
                  </a:ext>
                </a:extLst>
              </p:cNvPr>
              <p:cNvGrpSpPr/>
              <p:nvPr/>
            </p:nvGrpSpPr>
            <p:grpSpPr>
              <a:xfrm rot="568056" flipH="1">
                <a:off x="2045238" y="1934707"/>
                <a:ext cx="348984" cy="384518"/>
                <a:chOff x="4324291" y="3334365"/>
                <a:chExt cx="378067" cy="384518"/>
              </a:xfrm>
            </p:grpSpPr>
            <p:cxnSp>
              <p:nvCxnSpPr>
                <p:cNvPr id="97" name="直線コネクタ 96">
                  <a:extLst>
                    <a:ext uri="{FF2B5EF4-FFF2-40B4-BE49-F238E27FC236}">
                      <a16:creationId xmlns:a16="http://schemas.microsoft.com/office/drawing/2014/main" id="{72C5F338-8D6D-9A46-B0C4-CB5C25DC6EBD}"/>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B4CF1B41-9AD2-5347-A834-6DD4AA96AA9B}"/>
                    </a:ext>
                  </a:extLst>
                </p:cNvPr>
                <p:cNvGrpSpPr/>
                <p:nvPr/>
              </p:nvGrpSpPr>
              <p:grpSpPr>
                <a:xfrm rot="20090446">
                  <a:off x="4324291" y="3334365"/>
                  <a:ext cx="216000" cy="255744"/>
                  <a:chOff x="4189660" y="2779352"/>
                  <a:chExt cx="216000" cy="255744"/>
                </a:xfrm>
              </p:grpSpPr>
              <p:sp>
                <p:nvSpPr>
                  <p:cNvPr id="99" name="フリーフォーム 98">
                    <a:extLst>
                      <a:ext uri="{FF2B5EF4-FFF2-40B4-BE49-F238E27FC236}">
                        <a16:creationId xmlns:a16="http://schemas.microsoft.com/office/drawing/2014/main" id="{59B2168B-8DA7-5341-A072-303947109271}"/>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a:extLst>
                      <a:ext uri="{FF2B5EF4-FFF2-40B4-BE49-F238E27FC236}">
                        <a16:creationId xmlns:a16="http://schemas.microsoft.com/office/drawing/2014/main" id="{CA6EC74F-3D5B-1D40-AA04-6CDEF3645147}"/>
                      </a:ext>
                    </a:extLst>
                  </p:cNvPr>
                  <p:cNvGrpSpPr>
                    <a:grpSpLocks noChangeAspect="1"/>
                  </p:cNvGrpSpPr>
                  <p:nvPr/>
                </p:nvGrpSpPr>
                <p:grpSpPr>
                  <a:xfrm rot="20001504">
                    <a:off x="4189660" y="2779352"/>
                    <a:ext cx="216000" cy="211024"/>
                    <a:chOff x="5759254" y="2287608"/>
                    <a:chExt cx="795725" cy="777267"/>
                  </a:xfrm>
                </p:grpSpPr>
                <p:sp>
                  <p:nvSpPr>
                    <p:cNvPr id="101" name="フリーフォーム 100">
                      <a:extLst>
                        <a:ext uri="{FF2B5EF4-FFF2-40B4-BE49-F238E27FC236}">
                          <a16:creationId xmlns:a16="http://schemas.microsoft.com/office/drawing/2014/main" id="{F145151D-18A8-1742-82C0-FFA3075672D5}"/>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a:extLst>
                        <a:ext uri="{FF2B5EF4-FFF2-40B4-BE49-F238E27FC236}">
                          <a16:creationId xmlns:a16="http://schemas.microsoft.com/office/drawing/2014/main" id="{7FA4F881-6F7D-CE4C-8F0F-D57E4B55BB2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E21615FF-E876-CE4A-A45C-F2E9C373845E}"/>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4105709E-A25A-7D4D-B8D4-DD99DEA1D4B7}"/>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9" name="グループ化 78">
                <a:extLst>
                  <a:ext uri="{FF2B5EF4-FFF2-40B4-BE49-F238E27FC236}">
                    <a16:creationId xmlns:a16="http://schemas.microsoft.com/office/drawing/2014/main" id="{BE7355D4-DCC7-8F49-927D-3E5DD2DF3A7C}"/>
                  </a:ext>
                </a:extLst>
              </p:cNvPr>
              <p:cNvGrpSpPr/>
              <p:nvPr/>
            </p:nvGrpSpPr>
            <p:grpSpPr>
              <a:xfrm rot="3014645">
                <a:off x="1867522" y="1744825"/>
                <a:ext cx="378067" cy="384518"/>
                <a:chOff x="4324291" y="3334365"/>
                <a:chExt cx="378067" cy="384518"/>
              </a:xfrm>
            </p:grpSpPr>
            <p:cxnSp>
              <p:nvCxnSpPr>
                <p:cNvPr id="89" name="直線コネクタ 88">
                  <a:extLst>
                    <a:ext uri="{FF2B5EF4-FFF2-40B4-BE49-F238E27FC236}">
                      <a16:creationId xmlns:a16="http://schemas.microsoft.com/office/drawing/2014/main" id="{8B88B6A2-2304-054A-A2B7-7E3658D2FC62}"/>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560EB2AF-0B0B-6B46-A35C-C7A66E7EABF8}"/>
                    </a:ext>
                  </a:extLst>
                </p:cNvPr>
                <p:cNvGrpSpPr/>
                <p:nvPr/>
              </p:nvGrpSpPr>
              <p:grpSpPr>
                <a:xfrm rot="20090446">
                  <a:off x="4324291" y="3334365"/>
                  <a:ext cx="216000" cy="255744"/>
                  <a:chOff x="4189660" y="2779352"/>
                  <a:chExt cx="216000" cy="255744"/>
                </a:xfrm>
              </p:grpSpPr>
              <p:sp>
                <p:nvSpPr>
                  <p:cNvPr id="91" name="フリーフォーム 90">
                    <a:extLst>
                      <a:ext uri="{FF2B5EF4-FFF2-40B4-BE49-F238E27FC236}">
                        <a16:creationId xmlns:a16="http://schemas.microsoft.com/office/drawing/2014/main" id="{13D95354-C183-4F4C-82F3-1643E4FF3C5D}"/>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a:extLst>
                      <a:ext uri="{FF2B5EF4-FFF2-40B4-BE49-F238E27FC236}">
                        <a16:creationId xmlns:a16="http://schemas.microsoft.com/office/drawing/2014/main" id="{154A6736-BC4D-854C-AE25-6F0C714FD503}"/>
                      </a:ext>
                    </a:extLst>
                  </p:cNvPr>
                  <p:cNvGrpSpPr>
                    <a:grpSpLocks noChangeAspect="1"/>
                  </p:cNvGrpSpPr>
                  <p:nvPr/>
                </p:nvGrpSpPr>
                <p:grpSpPr>
                  <a:xfrm rot="20001504">
                    <a:off x="4189660" y="2779352"/>
                    <a:ext cx="216000" cy="211024"/>
                    <a:chOff x="5759254" y="2287608"/>
                    <a:chExt cx="795725" cy="777267"/>
                  </a:xfrm>
                </p:grpSpPr>
                <p:sp>
                  <p:nvSpPr>
                    <p:cNvPr id="93" name="フリーフォーム 92">
                      <a:extLst>
                        <a:ext uri="{FF2B5EF4-FFF2-40B4-BE49-F238E27FC236}">
                          <a16:creationId xmlns:a16="http://schemas.microsoft.com/office/drawing/2014/main" id="{C678622F-4530-7E4C-82E6-A3708F44E2B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a:extLst>
                        <a:ext uri="{FF2B5EF4-FFF2-40B4-BE49-F238E27FC236}">
                          <a16:creationId xmlns:a16="http://schemas.microsoft.com/office/drawing/2014/main" id="{BF856ABF-DBB7-7842-BCCB-F69B373F781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2E43F5CB-389E-7E44-973F-1EE48792DE2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E42EFA2D-A1CC-FB43-84C9-FD55B509D8B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0" name="グループ化 79">
                <a:extLst>
                  <a:ext uri="{FF2B5EF4-FFF2-40B4-BE49-F238E27FC236}">
                    <a16:creationId xmlns:a16="http://schemas.microsoft.com/office/drawing/2014/main" id="{85700075-A450-6F4D-BCCC-FC72FF2FD071}"/>
                  </a:ext>
                </a:extLst>
              </p:cNvPr>
              <p:cNvGrpSpPr/>
              <p:nvPr/>
            </p:nvGrpSpPr>
            <p:grpSpPr>
              <a:xfrm rot="1723534">
                <a:off x="1776747" y="1796918"/>
                <a:ext cx="378067" cy="384518"/>
                <a:chOff x="4324291" y="3334365"/>
                <a:chExt cx="378067" cy="384518"/>
              </a:xfrm>
            </p:grpSpPr>
            <p:cxnSp>
              <p:nvCxnSpPr>
                <p:cNvPr id="81" name="直線コネクタ 80">
                  <a:extLst>
                    <a:ext uri="{FF2B5EF4-FFF2-40B4-BE49-F238E27FC236}">
                      <a16:creationId xmlns:a16="http://schemas.microsoft.com/office/drawing/2014/main" id="{CC5493ED-2A6B-F842-95DA-9684B3C2E5E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213A037B-CD3D-B94F-8227-8DD146267679}"/>
                    </a:ext>
                  </a:extLst>
                </p:cNvPr>
                <p:cNvGrpSpPr/>
                <p:nvPr/>
              </p:nvGrpSpPr>
              <p:grpSpPr>
                <a:xfrm rot="20090446">
                  <a:off x="4324291" y="3334365"/>
                  <a:ext cx="216000" cy="255744"/>
                  <a:chOff x="4189660" y="2779352"/>
                  <a:chExt cx="216000" cy="255744"/>
                </a:xfrm>
              </p:grpSpPr>
              <p:sp>
                <p:nvSpPr>
                  <p:cNvPr id="83" name="フリーフォーム 82">
                    <a:extLst>
                      <a:ext uri="{FF2B5EF4-FFF2-40B4-BE49-F238E27FC236}">
                        <a16:creationId xmlns:a16="http://schemas.microsoft.com/office/drawing/2014/main" id="{DFD389CF-28AC-D34E-B0FC-3B6495FD0910}"/>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a:extLst>
                      <a:ext uri="{FF2B5EF4-FFF2-40B4-BE49-F238E27FC236}">
                        <a16:creationId xmlns:a16="http://schemas.microsoft.com/office/drawing/2014/main" id="{0E9C3922-9A80-064A-983E-6F9932C09269}"/>
                      </a:ext>
                    </a:extLst>
                  </p:cNvPr>
                  <p:cNvGrpSpPr>
                    <a:grpSpLocks noChangeAspect="1"/>
                  </p:cNvGrpSpPr>
                  <p:nvPr/>
                </p:nvGrpSpPr>
                <p:grpSpPr>
                  <a:xfrm rot="20001504">
                    <a:off x="4189660" y="2779352"/>
                    <a:ext cx="216000" cy="211024"/>
                    <a:chOff x="5759254" y="2287608"/>
                    <a:chExt cx="795725" cy="777267"/>
                  </a:xfrm>
                </p:grpSpPr>
                <p:sp>
                  <p:nvSpPr>
                    <p:cNvPr id="85" name="フリーフォーム 84">
                      <a:extLst>
                        <a:ext uri="{FF2B5EF4-FFF2-40B4-BE49-F238E27FC236}">
                          <a16:creationId xmlns:a16="http://schemas.microsoft.com/office/drawing/2014/main" id="{604F4191-F952-A84E-B36E-F352912667F1}"/>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リーフォーム 85">
                      <a:extLst>
                        <a:ext uri="{FF2B5EF4-FFF2-40B4-BE49-F238E27FC236}">
                          <a16:creationId xmlns:a16="http://schemas.microsoft.com/office/drawing/2014/main" id="{A079C8E6-D021-2149-BB77-5FD8E555143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44CB0443-B4A1-F34B-8867-C83CC9561E2D}"/>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D2D92583-0612-C540-8AB0-C09DFEF5F3C6}"/>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13" name="グループ化 112">
              <a:extLst>
                <a:ext uri="{FF2B5EF4-FFF2-40B4-BE49-F238E27FC236}">
                  <a16:creationId xmlns:a16="http://schemas.microsoft.com/office/drawing/2014/main" id="{5FB7A32E-145A-B941-934C-580F508CFABB}"/>
                </a:ext>
              </a:extLst>
            </p:cNvPr>
            <p:cNvGrpSpPr/>
            <p:nvPr/>
          </p:nvGrpSpPr>
          <p:grpSpPr>
            <a:xfrm>
              <a:off x="1114366" y="4564069"/>
              <a:ext cx="1680929" cy="1727332"/>
              <a:chOff x="1154369" y="5026857"/>
              <a:chExt cx="1680929" cy="1727332"/>
            </a:xfrm>
          </p:grpSpPr>
          <p:sp>
            <p:nvSpPr>
              <p:cNvPr id="114" name="フリーフォーム 113">
                <a:extLst>
                  <a:ext uri="{FF2B5EF4-FFF2-40B4-BE49-F238E27FC236}">
                    <a16:creationId xmlns:a16="http://schemas.microsoft.com/office/drawing/2014/main" id="{A61CD870-0E75-EC45-AB3B-611962857A7C}"/>
                  </a:ext>
                </a:extLst>
              </p:cNvPr>
              <p:cNvSpPr/>
              <p:nvPr/>
            </p:nvSpPr>
            <p:spPr>
              <a:xfrm>
                <a:off x="1986398" y="5026857"/>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a:extLst>
                  <a:ext uri="{FF2B5EF4-FFF2-40B4-BE49-F238E27FC236}">
                    <a16:creationId xmlns:a16="http://schemas.microsoft.com/office/drawing/2014/main" id="{D6BFD7D2-8932-D84A-874E-ACBD32F3F18D}"/>
                  </a:ext>
                </a:extLst>
              </p:cNvPr>
              <p:cNvSpPr/>
              <p:nvPr/>
            </p:nvSpPr>
            <p:spPr>
              <a:xfrm rot="14281859">
                <a:off x="1411139" y="5445782"/>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39A768-505C-CB49-83F4-C4DFC11BD7A7}"/>
                  </a:ext>
                </a:extLst>
              </p:cNvPr>
              <p:cNvSpPr/>
              <p:nvPr/>
            </p:nvSpPr>
            <p:spPr>
              <a:xfrm rot="7271725" flipH="1">
                <a:off x="2004785" y="5344116"/>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a:extLst>
                  <a:ext uri="{FF2B5EF4-FFF2-40B4-BE49-F238E27FC236}">
                    <a16:creationId xmlns:a16="http://schemas.microsoft.com/office/drawing/2014/main" id="{F13E2CEB-E3FA-DF41-A0B9-57D77A09B0F3}"/>
                  </a:ext>
                </a:extLst>
              </p:cNvPr>
              <p:cNvSpPr/>
              <p:nvPr/>
            </p:nvSpPr>
            <p:spPr>
              <a:xfrm rot="13119747">
                <a:off x="1804626" y="5940997"/>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7DD3C44E-A9E9-5B4F-8A80-EEAC809D869B}"/>
                  </a:ext>
                </a:extLst>
              </p:cNvPr>
              <p:cNvSpPr/>
              <p:nvPr/>
            </p:nvSpPr>
            <p:spPr>
              <a:xfrm rot="8236140" flipH="1">
                <a:off x="2044073" y="5774947"/>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27" name="テキスト ボックス 126">
            <a:extLst>
              <a:ext uri="{FF2B5EF4-FFF2-40B4-BE49-F238E27FC236}">
                <a16:creationId xmlns:a16="http://schemas.microsoft.com/office/drawing/2014/main" id="{629DB5BA-9B07-5D46-A623-6477AA2FDE38}"/>
              </a:ext>
            </a:extLst>
          </p:cNvPr>
          <p:cNvSpPr txBox="1"/>
          <p:nvPr/>
        </p:nvSpPr>
        <p:spPr>
          <a:xfrm>
            <a:off x="139411" y="5840891"/>
            <a:ext cx="1043876" cy="584775"/>
          </a:xfrm>
          <a:prstGeom prst="rect">
            <a:avLst/>
          </a:prstGeom>
          <a:noFill/>
        </p:spPr>
        <p:txBody>
          <a:bodyPr wrap="none" rtlCol="0">
            <a:spAutoFit/>
          </a:bodyPr>
          <a:lstStyle/>
          <a:p>
            <a:r>
              <a:rPr kumimoji="1" lang="en-US" altLang="ja-JP" sz="3200" dirty="0">
                <a:solidFill>
                  <a:schemeClr val="bg1"/>
                </a:solidFill>
              </a:rPr>
              <a:t>NO</a:t>
            </a:r>
            <a:r>
              <a:rPr kumimoji="1" lang="en-US" altLang="ja-JP" sz="3200" baseline="-25000" dirty="0">
                <a:solidFill>
                  <a:schemeClr val="bg1"/>
                </a:solidFill>
              </a:rPr>
              <a:t>3</a:t>
            </a:r>
            <a:r>
              <a:rPr kumimoji="1" lang="en-US" altLang="ja-JP" sz="3200" baseline="30000" dirty="0">
                <a:solidFill>
                  <a:schemeClr val="bg1"/>
                </a:solidFill>
              </a:rPr>
              <a:t>-</a:t>
            </a:r>
            <a:endParaRPr kumimoji="1" lang="ja-JP" altLang="en-US" sz="3200" baseline="30000">
              <a:solidFill>
                <a:schemeClr val="bg1"/>
              </a:solidFill>
            </a:endParaRPr>
          </a:p>
        </p:txBody>
      </p:sp>
      <p:sp>
        <p:nvSpPr>
          <p:cNvPr id="129" name="テキスト ボックス 128">
            <a:extLst>
              <a:ext uri="{FF2B5EF4-FFF2-40B4-BE49-F238E27FC236}">
                <a16:creationId xmlns:a16="http://schemas.microsoft.com/office/drawing/2014/main" id="{63B25D9B-1C98-AE42-95C8-D1966D6110B0}"/>
              </a:ext>
            </a:extLst>
          </p:cNvPr>
          <p:cNvSpPr txBox="1"/>
          <p:nvPr/>
        </p:nvSpPr>
        <p:spPr>
          <a:xfrm>
            <a:off x="2962414" y="1897014"/>
            <a:ext cx="612668" cy="338554"/>
          </a:xfrm>
          <a:prstGeom prst="rect">
            <a:avLst/>
          </a:prstGeom>
          <a:noFill/>
          <a:ln>
            <a:solidFill>
              <a:schemeClr val="tx1"/>
            </a:solidFill>
          </a:ln>
        </p:spPr>
        <p:txBody>
          <a:bodyPr wrap="none" rtlCol="0">
            <a:spAutoFit/>
          </a:bodyPr>
          <a:lstStyle/>
          <a:p>
            <a:r>
              <a:rPr kumimoji="1" lang="en-US" altLang="ja-JP" sz="1600" dirty="0"/>
              <a:t>NO</a:t>
            </a:r>
            <a:r>
              <a:rPr kumimoji="1" lang="en-US" altLang="ja-JP" sz="1600" baseline="-25000" dirty="0"/>
              <a:t>3</a:t>
            </a:r>
            <a:r>
              <a:rPr kumimoji="1" lang="en-US" altLang="ja-JP" sz="1600" baseline="30000" dirty="0"/>
              <a:t>-</a:t>
            </a:r>
            <a:endParaRPr kumimoji="1" lang="ja-JP" altLang="en-US" sz="1600" baseline="30000"/>
          </a:p>
        </p:txBody>
      </p:sp>
      <p:grpSp>
        <p:nvGrpSpPr>
          <p:cNvPr id="120" name="グループ化 119">
            <a:extLst>
              <a:ext uri="{FF2B5EF4-FFF2-40B4-BE49-F238E27FC236}">
                <a16:creationId xmlns:a16="http://schemas.microsoft.com/office/drawing/2014/main" id="{7DF2AA76-2C96-D642-B72B-75163BF10CD3}"/>
              </a:ext>
            </a:extLst>
          </p:cNvPr>
          <p:cNvGrpSpPr>
            <a:grpSpLocks noChangeAspect="1"/>
          </p:cNvGrpSpPr>
          <p:nvPr/>
        </p:nvGrpSpPr>
        <p:grpSpPr>
          <a:xfrm>
            <a:off x="3790626" y="1197120"/>
            <a:ext cx="1008000" cy="2573796"/>
            <a:chOff x="4304215" y="1473243"/>
            <a:chExt cx="790803" cy="2019213"/>
          </a:xfrm>
          <a:solidFill>
            <a:schemeClr val="accent4">
              <a:lumMod val="60000"/>
              <a:lumOff val="40000"/>
            </a:schemeClr>
          </a:solidFill>
        </p:grpSpPr>
        <p:sp>
          <p:nvSpPr>
            <p:cNvPr id="130" name="角丸四角形 129">
              <a:extLst>
                <a:ext uri="{FF2B5EF4-FFF2-40B4-BE49-F238E27FC236}">
                  <a16:creationId xmlns:a16="http://schemas.microsoft.com/office/drawing/2014/main" id="{C218A0B1-C09B-8945-87BA-1526C493B2E5}"/>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9" name="角丸四角形 118">
              <a:extLst>
                <a:ext uri="{FF2B5EF4-FFF2-40B4-BE49-F238E27FC236}">
                  <a16:creationId xmlns:a16="http://schemas.microsoft.com/office/drawing/2014/main" id="{DD195D35-3681-504D-BCC8-47911B25EA28}"/>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875C1379-F2C8-2148-9F6E-6AD126FF2B9B}"/>
              </a:ext>
            </a:extLst>
          </p:cNvPr>
          <p:cNvGrpSpPr>
            <a:grpSpLocks noChangeAspect="1"/>
          </p:cNvGrpSpPr>
          <p:nvPr/>
        </p:nvGrpSpPr>
        <p:grpSpPr>
          <a:xfrm>
            <a:off x="4850262" y="1197120"/>
            <a:ext cx="1008000" cy="2573796"/>
            <a:chOff x="4304215" y="1473243"/>
            <a:chExt cx="790803" cy="2019213"/>
          </a:xfrm>
          <a:solidFill>
            <a:schemeClr val="accent3">
              <a:lumMod val="60000"/>
              <a:lumOff val="40000"/>
            </a:schemeClr>
          </a:solidFill>
        </p:grpSpPr>
        <p:sp>
          <p:nvSpPr>
            <p:cNvPr id="132" name="角丸四角形 131">
              <a:extLst>
                <a:ext uri="{FF2B5EF4-FFF2-40B4-BE49-F238E27FC236}">
                  <a16:creationId xmlns:a16="http://schemas.microsoft.com/office/drawing/2014/main" id="{62BB8437-2322-7C46-946A-1052DDAAA807}"/>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3" name="角丸四角形 132">
              <a:extLst>
                <a:ext uri="{FF2B5EF4-FFF2-40B4-BE49-F238E27FC236}">
                  <a16:creationId xmlns:a16="http://schemas.microsoft.com/office/drawing/2014/main" id="{AD3DBCFA-5B17-7047-B49E-D054DD50F28D}"/>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81D134E4-0C3F-D34A-9B56-3B1271B3A1BA}"/>
              </a:ext>
            </a:extLst>
          </p:cNvPr>
          <p:cNvGrpSpPr>
            <a:grpSpLocks noChangeAspect="1"/>
          </p:cNvGrpSpPr>
          <p:nvPr/>
        </p:nvGrpSpPr>
        <p:grpSpPr>
          <a:xfrm>
            <a:off x="5898628" y="1197120"/>
            <a:ext cx="1008000" cy="2573796"/>
            <a:chOff x="4304215" y="1473243"/>
            <a:chExt cx="790803" cy="2019213"/>
          </a:xfrm>
          <a:solidFill>
            <a:schemeClr val="accent2">
              <a:lumMod val="60000"/>
              <a:lumOff val="40000"/>
            </a:schemeClr>
          </a:solidFill>
        </p:grpSpPr>
        <p:sp>
          <p:nvSpPr>
            <p:cNvPr id="135" name="角丸四角形 134">
              <a:extLst>
                <a:ext uri="{FF2B5EF4-FFF2-40B4-BE49-F238E27FC236}">
                  <a16:creationId xmlns:a16="http://schemas.microsoft.com/office/drawing/2014/main" id="{63031A08-6273-5249-B485-42877E4CB187}"/>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6" name="角丸四角形 135">
              <a:extLst>
                <a:ext uri="{FF2B5EF4-FFF2-40B4-BE49-F238E27FC236}">
                  <a16:creationId xmlns:a16="http://schemas.microsoft.com/office/drawing/2014/main" id="{0E365896-5D8E-3C4F-9418-EBAB722961B5}"/>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37" name="グループ化 136">
            <a:extLst>
              <a:ext uri="{FF2B5EF4-FFF2-40B4-BE49-F238E27FC236}">
                <a16:creationId xmlns:a16="http://schemas.microsoft.com/office/drawing/2014/main" id="{D39A2C79-678F-AA4E-9FF7-8FE91C68C677}"/>
              </a:ext>
            </a:extLst>
          </p:cNvPr>
          <p:cNvGrpSpPr>
            <a:grpSpLocks noChangeAspect="1"/>
          </p:cNvGrpSpPr>
          <p:nvPr/>
        </p:nvGrpSpPr>
        <p:grpSpPr>
          <a:xfrm>
            <a:off x="6956477" y="1197120"/>
            <a:ext cx="1008000" cy="2573796"/>
            <a:chOff x="4304215" y="1473243"/>
            <a:chExt cx="790803" cy="2019213"/>
          </a:xfrm>
          <a:solidFill>
            <a:schemeClr val="accent1">
              <a:lumMod val="60000"/>
              <a:lumOff val="40000"/>
            </a:schemeClr>
          </a:solidFill>
        </p:grpSpPr>
        <p:sp>
          <p:nvSpPr>
            <p:cNvPr id="138" name="角丸四角形 137">
              <a:extLst>
                <a:ext uri="{FF2B5EF4-FFF2-40B4-BE49-F238E27FC236}">
                  <a16:creationId xmlns:a16="http://schemas.microsoft.com/office/drawing/2014/main" id="{6F0944EB-9F42-7549-9E8C-BE1D8E6D1307}"/>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9" name="角丸四角形 138">
              <a:extLst>
                <a:ext uri="{FF2B5EF4-FFF2-40B4-BE49-F238E27FC236}">
                  <a16:creationId xmlns:a16="http://schemas.microsoft.com/office/drawing/2014/main" id="{6A316FAD-59AD-D749-89AC-0CB4B29B7943}"/>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121" name="テキスト ボックス 120">
            <a:extLst>
              <a:ext uri="{FF2B5EF4-FFF2-40B4-BE49-F238E27FC236}">
                <a16:creationId xmlns:a16="http://schemas.microsoft.com/office/drawing/2014/main" id="{624B5EAF-19D1-9D4B-A20A-4B3F3C95C9FB}"/>
              </a:ext>
            </a:extLst>
          </p:cNvPr>
          <p:cNvSpPr txBox="1"/>
          <p:nvPr/>
        </p:nvSpPr>
        <p:spPr>
          <a:xfrm>
            <a:off x="3996445" y="798200"/>
            <a:ext cx="646331" cy="369332"/>
          </a:xfrm>
          <a:prstGeom prst="rect">
            <a:avLst/>
          </a:prstGeom>
          <a:noFill/>
        </p:spPr>
        <p:txBody>
          <a:bodyPr wrap="none" rtlCol="0">
            <a:spAutoFit/>
          </a:bodyPr>
          <a:lstStyle/>
          <a:p>
            <a:r>
              <a:rPr kumimoji="1" lang="ja-JP" altLang="en-US"/>
              <a:t>表皮</a:t>
            </a:r>
          </a:p>
        </p:txBody>
      </p:sp>
      <p:sp>
        <p:nvSpPr>
          <p:cNvPr id="122" name="テキスト ボックス 121">
            <a:extLst>
              <a:ext uri="{FF2B5EF4-FFF2-40B4-BE49-F238E27FC236}">
                <a16:creationId xmlns:a16="http://schemas.microsoft.com/office/drawing/2014/main" id="{95C4FA50-3E4E-1D47-95E5-299373F5C0C7}"/>
              </a:ext>
            </a:extLst>
          </p:cNvPr>
          <p:cNvSpPr txBox="1"/>
          <p:nvPr/>
        </p:nvSpPr>
        <p:spPr>
          <a:xfrm>
            <a:off x="5015296" y="798200"/>
            <a:ext cx="646331" cy="369332"/>
          </a:xfrm>
          <a:prstGeom prst="rect">
            <a:avLst/>
          </a:prstGeom>
          <a:noFill/>
        </p:spPr>
        <p:txBody>
          <a:bodyPr wrap="none" rtlCol="0">
            <a:spAutoFit/>
          </a:bodyPr>
          <a:lstStyle/>
          <a:p>
            <a:r>
              <a:rPr kumimoji="1" lang="ja-JP" altLang="en-US"/>
              <a:t>皮層</a:t>
            </a:r>
          </a:p>
        </p:txBody>
      </p:sp>
      <p:sp>
        <p:nvSpPr>
          <p:cNvPr id="140" name="テキスト ボックス 139">
            <a:extLst>
              <a:ext uri="{FF2B5EF4-FFF2-40B4-BE49-F238E27FC236}">
                <a16:creationId xmlns:a16="http://schemas.microsoft.com/office/drawing/2014/main" id="{00BF182D-F4F2-0D42-BD77-0DBD22442915}"/>
              </a:ext>
            </a:extLst>
          </p:cNvPr>
          <p:cNvSpPr txBox="1"/>
          <p:nvPr/>
        </p:nvSpPr>
        <p:spPr>
          <a:xfrm>
            <a:off x="6088721" y="798200"/>
            <a:ext cx="646331" cy="369332"/>
          </a:xfrm>
          <a:prstGeom prst="rect">
            <a:avLst/>
          </a:prstGeom>
          <a:noFill/>
        </p:spPr>
        <p:txBody>
          <a:bodyPr wrap="none" rtlCol="0">
            <a:spAutoFit/>
          </a:bodyPr>
          <a:lstStyle/>
          <a:p>
            <a:r>
              <a:rPr kumimoji="1" lang="ja-JP" altLang="en-US"/>
              <a:t>内皮</a:t>
            </a:r>
          </a:p>
        </p:txBody>
      </p:sp>
      <p:sp>
        <p:nvSpPr>
          <p:cNvPr id="141" name="テキスト ボックス 140">
            <a:extLst>
              <a:ext uri="{FF2B5EF4-FFF2-40B4-BE49-F238E27FC236}">
                <a16:creationId xmlns:a16="http://schemas.microsoft.com/office/drawing/2014/main" id="{8152341B-BD04-E84E-926D-9FCBD838F272}"/>
              </a:ext>
            </a:extLst>
          </p:cNvPr>
          <p:cNvSpPr txBox="1"/>
          <p:nvPr/>
        </p:nvSpPr>
        <p:spPr>
          <a:xfrm>
            <a:off x="6911112" y="798200"/>
            <a:ext cx="1107996" cy="369332"/>
          </a:xfrm>
          <a:prstGeom prst="rect">
            <a:avLst/>
          </a:prstGeom>
          <a:noFill/>
        </p:spPr>
        <p:txBody>
          <a:bodyPr wrap="none" rtlCol="0">
            <a:spAutoFit/>
          </a:bodyPr>
          <a:lstStyle/>
          <a:p>
            <a:r>
              <a:rPr kumimoji="1" lang="ja-JP" altLang="en-US"/>
              <a:t>内鞘細胞</a:t>
            </a:r>
          </a:p>
        </p:txBody>
      </p:sp>
      <p:sp>
        <p:nvSpPr>
          <p:cNvPr id="143" name="円/楕円 142">
            <a:extLst>
              <a:ext uri="{FF2B5EF4-FFF2-40B4-BE49-F238E27FC236}">
                <a16:creationId xmlns:a16="http://schemas.microsoft.com/office/drawing/2014/main" id="{4A44C805-0AFE-5F42-B63B-902BA1EA914C}"/>
              </a:ext>
            </a:extLst>
          </p:cNvPr>
          <p:cNvSpPr/>
          <p:nvPr/>
        </p:nvSpPr>
        <p:spPr>
          <a:xfrm>
            <a:off x="3598376" y="2775205"/>
            <a:ext cx="600098" cy="29970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44" name="テキスト ボックス 143">
            <a:extLst>
              <a:ext uri="{FF2B5EF4-FFF2-40B4-BE49-F238E27FC236}">
                <a16:creationId xmlns:a16="http://schemas.microsoft.com/office/drawing/2014/main" id="{DADA1568-D89F-5C41-8437-3111A61CCF3F}"/>
              </a:ext>
            </a:extLst>
          </p:cNvPr>
          <p:cNvSpPr txBox="1"/>
          <p:nvPr/>
        </p:nvSpPr>
        <p:spPr>
          <a:xfrm>
            <a:off x="2738419" y="1553301"/>
            <a:ext cx="975588" cy="369332"/>
          </a:xfrm>
          <a:prstGeom prst="rect">
            <a:avLst/>
          </a:prstGeom>
          <a:noFill/>
        </p:spPr>
        <p:txBody>
          <a:bodyPr wrap="none" rtlCol="0">
            <a:spAutoFit/>
          </a:bodyPr>
          <a:lstStyle/>
          <a:p>
            <a:r>
              <a:rPr kumimoji="1" lang="en-US" altLang="ja-JP" i="1" dirty="0"/>
              <a:t>NRT2.1</a:t>
            </a:r>
            <a:endParaRPr kumimoji="1" lang="ja-JP" altLang="en-US" i="1"/>
          </a:p>
        </p:txBody>
      </p:sp>
      <p:sp>
        <p:nvSpPr>
          <p:cNvPr id="145" name="テキスト ボックス 144">
            <a:extLst>
              <a:ext uri="{FF2B5EF4-FFF2-40B4-BE49-F238E27FC236}">
                <a16:creationId xmlns:a16="http://schemas.microsoft.com/office/drawing/2014/main" id="{B6D04973-AB2F-AD45-AF02-00E7CE628A0D}"/>
              </a:ext>
            </a:extLst>
          </p:cNvPr>
          <p:cNvSpPr txBox="1"/>
          <p:nvPr/>
        </p:nvSpPr>
        <p:spPr>
          <a:xfrm>
            <a:off x="2738419" y="2492290"/>
            <a:ext cx="975588" cy="369332"/>
          </a:xfrm>
          <a:prstGeom prst="rect">
            <a:avLst/>
          </a:prstGeom>
          <a:noFill/>
        </p:spPr>
        <p:txBody>
          <a:bodyPr wrap="none" rtlCol="0">
            <a:spAutoFit/>
          </a:bodyPr>
          <a:lstStyle/>
          <a:p>
            <a:r>
              <a:rPr kumimoji="1" lang="en-US" altLang="ja-JP" i="1" dirty="0"/>
              <a:t>NRT2.2</a:t>
            </a:r>
            <a:endParaRPr kumimoji="1" lang="ja-JP" altLang="en-US" i="1"/>
          </a:p>
        </p:txBody>
      </p:sp>
      <p:sp>
        <p:nvSpPr>
          <p:cNvPr id="146" name="テキスト ボックス 145">
            <a:extLst>
              <a:ext uri="{FF2B5EF4-FFF2-40B4-BE49-F238E27FC236}">
                <a16:creationId xmlns:a16="http://schemas.microsoft.com/office/drawing/2014/main" id="{03221CE0-DA3F-8742-8C7A-BD3489C45704}"/>
              </a:ext>
            </a:extLst>
          </p:cNvPr>
          <p:cNvSpPr txBox="1"/>
          <p:nvPr/>
        </p:nvSpPr>
        <p:spPr>
          <a:xfrm>
            <a:off x="6953103" y="2066950"/>
            <a:ext cx="975588" cy="369332"/>
          </a:xfrm>
          <a:prstGeom prst="rect">
            <a:avLst/>
          </a:prstGeom>
          <a:noFill/>
        </p:spPr>
        <p:txBody>
          <a:bodyPr wrap="none" rtlCol="0">
            <a:spAutoFit/>
          </a:bodyPr>
          <a:lstStyle/>
          <a:p>
            <a:r>
              <a:rPr kumimoji="1" lang="en-US" altLang="ja-JP" i="1" dirty="0"/>
              <a:t>NRT1.5</a:t>
            </a:r>
            <a:endParaRPr kumimoji="1" lang="ja-JP" altLang="en-US" i="1"/>
          </a:p>
        </p:txBody>
      </p:sp>
      <p:sp>
        <p:nvSpPr>
          <p:cNvPr id="148" name="円/楕円 147">
            <a:extLst>
              <a:ext uri="{FF2B5EF4-FFF2-40B4-BE49-F238E27FC236}">
                <a16:creationId xmlns:a16="http://schemas.microsoft.com/office/drawing/2014/main" id="{6A9DD933-BFC0-D04D-803D-5C10965FCE2C}"/>
              </a:ext>
            </a:extLst>
          </p:cNvPr>
          <p:cNvSpPr/>
          <p:nvPr/>
        </p:nvSpPr>
        <p:spPr>
          <a:xfrm>
            <a:off x="3598376" y="1899580"/>
            <a:ext cx="600098" cy="2997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a:extLst>
              <a:ext uri="{FF2B5EF4-FFF2-40B4-BE49-F238E27FC236}">
                <a16:creationId xmlns:a16="http://schemas.microsoft.com/office/drawing/2014/main" id="{72ACAF95-7250-F548-9208-DAEA696A7555}"/>
              </a:ext>
            </a:extLst>
          </p:cNvPr>
          <p:cNvSpPr/>
          <p:nvPr/>
        </p:nvSpPr>
        <p:spPr>
          <a:xfrm>
            <a:off x="7632566" y="2394585"/>
            <a:ext cx="600098" cy="29970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150" name="円/楕円 149">
            <a:extLst>
              <a:ext uri="{FF2B5EF4-FFF2-40B4-BE49-F238E27FC236}">
                <a16:creationId xmlns:a16="http://schemas.microsoft.com/office/drawing/2014/main" id="{A4D04E89-8684-D645-B54B-09BCCC697AF1}"/>
              </a:ext>
            </a:extLst>
          </p:cNvPr>
          <p:cNvSpPr/>
          <p:nvPr/>
        </p:nvSpPr>
        <p:spPr>
          <a:xfrm>
            <a:off x="3598376" y="3176656"/>
            <a:ext cx="600098" cy="2997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51" name="テキスト ボックス 150">
            <a:extLst>
              <a:ext uri="{FF2B5EF4-FFF2-40B4-BE49-F238E27FC236}">
                <a16:creationId xmlns:a16="http://schemas.microsoft.com/office/drawing/2014/main" id="{3FA0A896-716F-7143-B0B2-425AA0CAB349}"/>
              </a:ext>
            </a:extLst>
          </p:cNvPr>
          <p:cNvSpPr txBox="1"/>
          <p:nvPr/>
        </p:nvSpPr>
        <p:spPr>
          <a:xfrm>
            <a:off x="2738419" y="3014674"/>
            <a:ext cx="975588" cy="369332"/>
          </a:xfrm>
          <a:prstGeom prst="rect">
            <a:avLst/>
          </a:prstGeom>
          <a:noFill/>
        </p:spPr>
        <p:txBody>
          <a:bodyPr wrap="none" rtlCol="0">
            <a:spAutoFit/>
          </a:bodyPr>
          <a:lstStyle/>
          <a:p>
            <a:r>
              <a:rPr kumimoji="1" lang="en-US" altLang="ja-JP" i="1" dirty="0"/>
              <a:t>NRT2.4</a:t>
            </a:r>
            <a:endParaRPr kumimoji="1" lang="ja-JP" altLang="en-US" i="1"/>
          </a:p>
        </p:txBody>
      </p:sp>
      <p:sp>
        <p:nvSpPr>
          <p:cNvPr id="157" name="テキスト ボックス 156">
            <a:extLst>
              <a:ext uri="{FF2B5EF4-FFF2-40B4-BE49-F238E27FC236}">
                <a16:creationId xmlns:a16="http://schemas.microsoft.com/office/drawing/2014/main" id="{16A74556-4984-794A-9F1A-7504E14E53BD}"/>
              </a:ext>
            </a:extLst>
          </p:cNvPr>
          <p:cNvSpPr txBox="1"/>
          <p:nvPr/>
        </p:nvSpPr>
        <p:spPr>
          <a:xfrm>
            <a:off x="8297333" y="798200"/>
            <a:ext cx="646331" cy="369332"/>
          </a:xfrm>
          <a:prstGeom prst="rect">
            <a:avLst/>
          </a:prstGeom>
          <a:noFill/>
        </p:spPr>
        <p:txBody>
          <a:bodyPr wrap="none" rtlCol="0">
            <a:spAutoFit/>
          </a:bodyPr>
          <a:lstStyle/>
          <a:p>
            <a:r>
              <a:rPr kumimoji="1" lang="ja-JP" altLang="en-US"/>
              <a:t>木部</a:t>
            </a:r>
          </a:p>
        </p:txBody>
      </p:sp>
      <p:cxnSp>
        <p:nvCxnSpPr>
          <p:cNvPr id="161" name="直線コネクタ 160">
            <a:extLst>
              <a:ext uri="{FF2B5EF4-FFF2-40B4-BE49-F238E27FC236}">
                <a16:creationId xmlns:a16="http://schemas.microsoft.com/office/drawing/2014/main" id="{6E7C6F31-32F8-1D4B-ADCD-0C01CDE35200}"/>
              </a:ext>
            </a:extLst>
          </p:cNvPr>
          <p:cNvCxnSpPr/>
          <p:nvPr/>
        </p:nvCxnSpPr>
        <p:spPr>
          <a:xfrm>
            <a:off x="4655839" y="2496646"/>
            <a:ext cx="3725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直線コネクタ 161">
            <a:extLst>
              <a:ext uri="{FF2B5EF4-FFF2-40B4-BE49-F238E27FC236}">
                <a16:creationId xmlns:a16="http://schemas.microsoft.com/office/drawing/2014/main" id="{50A9DCF1-8307-B043-9029-C14DC3F7AED7}"/>
              </a:ext>
            </a:extLst>
          </p:cNvPr>
          <p:cNvCxnSpPr/>
          <p:nvPr/>
        </p:nvCxnSpPr>
        <p:spPr>
          <a:xfrm>
            <a:off x="4655839" y="2650307"/>
            <a:ext cx="3725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3" name="直線コネクタ 162">
            <a:extLst>
              <a:ext uri="{FF2B5EF4-FFF2-40B4-BE49-F238E27FC236}">
                <a16:creationId xmlns:a16="http://schemas.microsoft.com/office/drawing/2014/main" id="{3B00C8C6-EEF9-6E4C-BDCD-E40AE608CF61}"/>
              </a:ext>
            </a:extLst>
          </p:cNvPr>
          <p:cNvCxnSpPr/>
          <p:nvPr/>
        </p:nvCxnSpPr>
        <p:spPr>
          <a:xfrm>
            <a:off x="5644262" y="2492290"/>
            <a:ext cx="3725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4" name="直線コネクタ 163">
            <a:extLst>
              <a:ext uri="{FF2B5EF4-FFF2-40B4-BE49-F238E27FC236}">
                <a16:creationId xmlns:a16="http://schemas.microsoft.com/office/drawing/2014/main" id="{98BA1B41-19A4-A24E-A3D7-C6DB8C377D67}"/>
              </a:ext>
            </a:extLst>
          </p:cNvPr>
          <p:cNvCxnSpPr/>
          <p:nvPr/>
        </p:nvCxnSpPr>
        <p:spPr>
          <a:xfrm>
            <a:off x="5644262" y="2645951"/>
            <a:ext cx="3725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直線コネクタ 164">
            <a:extLst>
              <a:ext uri="{FF2B5EF4-FFF2-40B4-BE49-F238E27FC236}">
                <a16:creationId xmlns:a16="http://schemas.microsoft.com/office/drawing/2014/main" id="{E7055E25-41E2-8D42-826E-962F584B6A8D}"/>
              </a:ext>
            </a:extLst>
          </p:cNvPr>
          <p:cNvCxnSpPr/>
          <p:nvPr/>
        </p:nvCxnSpPr>
        <p:spPr>
          <a:xfrm>
            <a:off x="6741545" y="2466164"/>
            <a:ext cx="3725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6" name="直線コネクタ 165">
            <a:extLst>
              <a:ext uri="{FF2B5EF4-FFF2-40B4-BE49-F238E27FC236}">
                <a16:creationId xmlns:a16="http://schemas.microsoft.com/office/drawing/2014/main" id="{335069CC-89F7-2449-AF42-ED777683F85B}"/>
              </a:ext>
            </a:extLst>
          </p:cNvPr>
          <p:cNvCxnSpPr/>
          <p:nvPr/>
        </p:nvCxnSpPr>
        <p:spPr>
          <a:xfrm>
            <a:off x="6741545" y="2619825"/>
            <a:ext cx="372520"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169" name="グループ化 168">
            <a:extLst>
              <a:ext uri="{FF2B5EF4-FFF2-40B4-BE49-F238E27FC236}">
                <a16:creationId xmlns:a16="http://schemas.microsoft.com/office/drawing/2014/main" id="{9B9B0670-7D87-3C4C-8505-1170A5BF5C5E}"/>
              </a:ext>
            </a:extLst>
          </p:cNvPr>
          <p:cNvGrpSpPr/>
          <p:nvPr/>
        </p:nvGrpSpPr>
        <p:grpSpPr>
          <a:xfrm>
            <a:off x="4168157" y="2452186"/>
            <a:ext cx="467402" cy="205668"/>
            <a:chOff x="4168157" y="2715961"/>
            <a:chExt cx="467402" cy="205668"/>
          </a:xfrm>
        </p:grpSpPr>
        <p:cxnSp>
          <p:nvCxnSpPr>
            <p:cNvPr id="167" name="直線コネクタ 166">
              <a:extLst>
                <a:ext uri="{FF2B5EF4-FFF2-40B4-BE49-F238E27FC236}">
                  <a16:creationId xmlns:a16="http://schemas.microsoft.com/office/drawing/2014/main" id="{0203171D-D8FE-ED42-910B-9DED37A042BD}"/>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68" name="三角形 167">
              <a:extLst>
                <a:ext uri="{FF2B5EF4-FFF2-40B4-BE49-F238E27FC236}">
                  <a16:creationId xmlns:a16="http://schemas.microsoft.com/office/drawing/2014/main" id="{0487D559-C99F-F24B-9152-510626ABD6F8}"/>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70" name="グループ化 169">
            <a:extLst>
              <a:ext uri="{FF2B5EF4-FFF2-40B4-BE49-F238E27FC236}">
                <a16:creationId xmlns:a16="http://schemas.microsoft.com/office/drawing/2014/main" id="{51956685-A5B8-1A44-98AB-8091CCF02973}"/>
              </a:ext>
            </a:extLst>
          </p:cNvPr>
          <p:cNvGrpSpPr/>
          <p:nvPr/>
        </p:nvGrpSpPr>
        <p:grpSpPr>
          <a:xfrm>
            <a:off x="5979544" y="2447831"/>
            <a:ext cx="467402" cy="205668"/>
            <a:chOff x="4168157" y="2715961"/>
            <a:chExt cx="467402" cy="205668"/>
          </a:xfrm>
        </p:grpSpPr>
        <p:cxnSp>
          <p:nvCxnSpPr>
            <p:cNvPr id="171" name="直線コネクタ 170">
              <a:extLst>
                <a:ext uri="{FF2B5EF4-FFF2-40B4-BE49-F238E27FC236}">
                  <a16:creationId xmlns:a16="http://schemas.microsoft.com/office/drawing/2014/main" id="{4F90956D-EBC7-0A4C-88D5-20B39245C337}"/>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72" name="三角形 171">
              <a:extLst>
                <a:ext uri="{FF2B5EF4-FFF2-40B4-BE49-F238E27FC236}">
                  <a16:creationId xmlns:a16="http://schemas.microsoft.com/office/drawing/2014/main" id="{1F13EC3D-E9C5-DA4E-AD76-3403194648AC}"/>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73" name="グループ化 172">
            <a:extLst>
              <a:ext uri="{FF2B5EF4-FFF2-40B4-BE49-F238E27FC236}">
                <a16:creationId xmlns:a16="http://schemas.microsoft.com/office/drawing/2014/main" id="{B00AE648-FA9E-FA41-99FE-FC25D242F1A1}"/>
              </a:ext>
            </a:extLst>
          </p:cNvPr>
          <p:cNvGrpSpPr/>
          <p:nvPr/>
        </p:nvGrpSpPr>
        <p:grpSpPr>
          <a:xfrm>
            <a:off x="7050838" y="2448011"/>
            <a:ext cx="467402" cy="205668"/>
            <a:chOff x="4168157" y="2715961"/>
            <a:chExt cx="467402" cy="205668"/>
          </a:xfrm>
        </p:grpSpPr>
        <p:cxnSp>
          <p:nvCxnSpPr>
            <p:cNvPr id="174" name="直線コネクタ 173">
              <a:extLst>
                <a:ext uri="{FF2B5EF4-FFF2-40B4-BE49-F238E27FC236}">
                  <a16:creationId xmlns:a16="http://schemas.microsoft.com/office/drawing/2014/main" id="{FB0A551C-0B5B-AF4E-B408-68ACEC70FF51}"/>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75" name="三角形 174">
              <a:extLst>
                <a:ext uri="{FF2B5EF4-FFF2-40B4-BE49-F238E27FC236}">
                  <a16:creationId xmlns:a16="http://schemas.microsoft.com/office/drawing/2014/main" id="{62084BF7-8448-2641-BAE4-9930F254F265}"/>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156C3C98-945E-5D47-85CD-3D1470534F27}"/>
              </a:ext>
            </a:extLst>
          </p:cNvPr>
          <p:cNvGrpSpPr/>
          <p:nvPr/>
        </p:nvGrpSpPr>
        <p:grpSpPr>
          <a:xfrm>
            <a:off x="3640007" y="1925606"/>
            <a:ext cx="467402" cy="205668"/>
            <a:chOff x="4168157" y="2715961"/>
            <a:chExt cx="467402" cy="205668"/>
          </a:xfrm>
        </p:grpSpPr>
        <p:cxnSp>
          <p:nvCxnSpPr>
            <p:cNvPr id="177" name="直線コネクタ 176">
              <a:extLst>
                <a:ext uri="{FF2B5EF4-FFF2-40B4-BE49-F238E27FC236}">
                  <a16:creationId xmlns:a16="http://schemas.microsoft.com/office/drawing/2014/main" id="{F012CF6E-A155-0143-B286-DEEFECE10EC2}"/>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78" name="三角形 177">
              <a:extLst>
                <a:ext uri="{FF2B5EF4-FFF2-40B4-BE49-F238E27FC236}">
                  <a16:creationId xmlns:a16="http://schemas.microsoft.com/office/drawing/2014/main" id="{63643B3B-BA4A-5A41-9C92-5A21B936CB08}"/>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79" name="グループ化 178">
            <a:extLst>
              <a:ext uri="{FF2B5EF4-FFF2-40B4-BE49-F238E27FC236}">
                <a16:creationId xmlns:a16="http://schemas.microsoft.com/office/drawing/2014/main" id="{4E8190E0-F421-B146-80DA-102F0D41C70D}"/>
              </a:ext>
            </a:extLst>
          </p:cNvPr>
          <p:cNvGrpSpPr/>
          <p:nvPr/>
        </p:nvGrpSpPr>
        <p:grpSpPr>
          <a:xfrm>
            <a:off x="3636263" y="2810761"/>
            <a:ext cx="467402" cy="205668"/>
            <a:chOff x="4168157" y="2715961"/>
            <a:chExt cx="467402" cy="205668"/>
          </a:xfrm>
        </p:grpSpPr>
        <p:cxnSp>
          <p:nvCxnSpPr>
            <p:cNvPr id="180" name="直線コネクタ 179">
              <a:extLst>
                <a:ext uri="{FF2B5EF4-FFF2-40B4-BE49-F238E27FC236}">
                  <a16:creationId xmlns:a16="http://schemas.microsoft.com/office/drawing/2014/main" id="{A4A6110B-7A37-AA4C-896B-D124E43FBCF7}"/>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81" name="三角形 180">
              <a:extLst>
                <a:ext uri="{FF2B5EF4-FFF2-40B4-BE49-F238E27FC236}">
                  <a16:creationId xmlns:a16="http://schemas.microsoft.com/office/drawing/2014/main" id="{F1442FA4-767E-C54B-98E0-7F8F0CECC30E}"/>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82" name="グループ化 181">
            <a:extLst>
              <a:ext uri="{FF2B5EF4-FFF2-40B4-BE49-F238E27FC236}">
                <a16:creationId xmlns:a16="http://schemas.microsoft.com/office/drawing/2014/main" id="{1B67DC39-4FFE-8748-8FBB-9D40641459BC}"/>
              </a:ext>
            </a:extLst>
          </p:cNvPr>
          <p:cNvGrpSpPr/>
          <p:nvPr/>
        </p:nvGrpSpPr>
        <p:grpSpPr>
          <a:xfrm>
            <a:off x="3609972" y="3201010"/>
            <a:ext cx="467402" cy="205668"/>
            <a:chOff x="4168157" y="2715961"/>
            <a:chExt cx="467402" cy="205668"/>
          </a:xfrm>
        </p:grpSpPr>
        <p:cxnSp>
          <p:nvCxnSpPr>
            <p:cNvPr id="183" name="直線コネクタ 182">
              <a:extLst>
                <a:ext uri="{FF2B5EF4-FFF2-40B4-BE49-F238E27FC236}">
                  <a16:creationId xmlns:a16="http://schemas.microsoft.com/office/drawing/2014/main" id="{12257D99-E443-1E40-8810-87E5002D7338}"/>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84" name="三角形 183">
              <a:extLst>
                <a:ext uri="{FF2B5EF4-FFF2-40B4-BE49-F238E27FC236}">
                  <a16:creationId xmlns:a16="http://schemas.microsoft.com/office/drawing/2014/main" id="{AE402B6B-431B-5F45-A85C-BDF0D078C5E9}"/>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7F1642EF-091A-4047-8CFC-860DADE70621}"/>
              </a:ext>
            </a:extLst>
          </p:cNvPr>
          <p:cNvGrpSpPr/>
          <p:nvPr/>
        </p:nvGrpSpPr>
        <p:grpSpPr>
          <a:xfrm>
            <a:off x="7710821" y="2417934"/>
            <a:ext cx="467402" cy="205668"/>
            <a:chOff x="4168157" y="2715961"/>
            <a:chExt cx="467402" cy="205668"/>
          </a:xfrm>
        </p:grpSpPr>
        <p:cxnSp>
          <p:nvCxnSpPr>
            <p:cNvPr id="186" name="直線コネクタ 185">
              <a:extLst>
                <a:ext uri="{FF2B5EF4-FFF2-40B4-BE49-F238E27FC236}">
                  <a16:creationId xmlns:a16="http://schemas.microsoft.com/office/drawing/2014/main" id="{FB149F23-C4F2-1D49-9C34-7455BB9CB251}"/>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187" name="三角形 186">
              <a:extLst>
                <a:ext uri="{FF2B5EF4-FFF2-40B4-BE49-F238E27FC236}">
                  <a16:creationId xmlns:a16="http://schemas.microsoft.com/office/drawing/2014/main" id="{888A5115-2718-204C-B444-30586CA5EC52}"/>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88" name="テキスト ボックス 187">
            <a:extLst>
              <a:ext uri="{FF2B5EF4-FFF2-40B4-BE49-F238E27FC236}">
                <a16:creationId xmlns:a16="http://schemas.microsoft.com/office/drawing/2014/main" id="{C244D5FB-0D61-C842-918D-A8F033B3C307}"/>
              </a:ext>
            </a:extLst>
          </p:cNvPr>
          <p:cNvSpPr txBox="1"/>
          <p:nvPr/>
        </p:nvSpPr>
        <p:spPr>
          <a:xfrm>
            <a:off x="2854934" y="6328336"/>
            <a:ext cx="667170" cy="369332"/>
          </a:xfrm>
          <a:prstGeom prst="rect">
            <a:avLst/>
          </a:prstGeom>
          <a:noFill/>
        </p:spPr>
        <p:txBody>
          <a:bodyPr wrap="none" rtlCol="0">
            <a:spAutoFit/>
          </a:bodyPr>
          <a:lstStyle/>
          <a:p>
            <a:r>
              <a:rPr kumimoji="1" lang="en-US" altLang="ja-JP" dirty="0">
                <a:solidFill>
                  <a:schemeClr val="bg1"/>
                </a:solidFill>
              </a:rPr>
              <a:t>NO</a:t>
            </a:r>
            <a:r>
              <a:rPr kumimoji="1" lang="en-US" altLang="ja-JP" baseline="-25000" dirty="0">
                <a:solidFill>
                  <a:schemeClr val="bg1"/>
                </a:solidFill>
              </a:rPr>
              <a:t>3</a:t>
            </a:r>
            <a:r>
              <a:rPr kumimoji="1" lang="en-US" altLang="ja-JP" baseline="30000" dirty="0">
                <a:solidFill>
                  <a:schemeClr val="bg1"/>
                </a:solidFill>
              </a:rPr>
              <a:t>-</a:t>
            </a:r>
            <a:endParaRPr kumimoji="1" lang="ja-JP" altLang="en-US" baseline="30000">
              <a:solidFill>
                <a:schemeClr val="bg1"/>
              </a:solidFill>
            </a:endParaRPr>
          </a:p>
        </p:txBody>
      </p:sp>
      <p:sp>
        <p:nvSpPr>
          <p:cNvPr id="189" name="円/楕円 188">
            <a:extLst>
              <a:ext uri="{FF2B5EF4-FFF2-40B4-BE49-F238E27FC236}">
                <a16:creationId xmlns:a16="http://schemas.microsoft.com/office/drawing/2014/main" id="{3B809EAF-D4F6-7140-BEE8-D856BB2BB8F0}"/>
              </a:ext>
            </a:extLst>
          </p:cNvPr>
          <p:cNvSpPr/>
          <p:nvPr/>
        </p:nvSpPr>
        <p:spPr>
          <a:xfrm>
            <a:off x="1925660" y="5722318"/>
            <a:ext cx="356937" cy="356937"/>
          </a:xfrm>
          <a:prstGeom prst="ellipse">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1" name="直線コネクタ 190">
            <a:extLst>
              <a:ext uri="{FF2B5EF4-FFF2-40B4-BE49-F238E27FC236}">
                <a16:creationId xmlns:a16="http://schemas.microsoft.com/office/drawing/2014/main" id="{1B9C52F4-C9BC-3843-BC39-73C9155F46C7}"/>
              </a:ext>
            </a:extLst>
          </p:cNvPr>
          <p:cNvCxnSpPr>
            <a:cxnSpLocks/>
          </p:cNvCxnSpPr>
          <p:nvPr/>
        </p:nvCxnSpPr>
        <p:spPr>
          <a:xfrm flipV="1">
            <a:off x="2025751" y="2513465"/>
            <a:ext cx="743574" cy="319579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25EFFF05-C30B-B240-9D04-FA87D2ABD3FB}"/>
              </a:ext>
            </a:extLst>
          </p:cNvPr>
          <p:cNvCxnSpPr>
            <a:cxnSpLocks/>
          </p:cNvCxnSpPr>
          <p:nvPr/>
        </p:nvCxnSpPr>
        <p:spPr>
          <a:xfrm flipV="1">
            <a:off x="2321844" y="4174633"/>
            <a:ext cx="1766199" cy="171314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90" name="グループ化 189">
            <a:extLst>
              <a:ext uri="{FF2B5EF4-FFF2-40B4-BE49-F238E27FC236}">
                <a16:creationId xmlns:a16="http://schemas.microsoft.com/office/drawing/2014/main" id="{F02FD390-83A1-C042-A37C-3ACAFDB4D317}"/>
              </a:ext>
            </a:extLst>
          </p:cNvPr>
          <p:cNvGrpSpPr>
            <a:grpSpLocks noChangeAspect="1"/>
          </p:cNvGrpSpPr>
          <p:nvPr/>
        </p:nvGrpSpPr>
        <p:grpSpPr>
          <a:xfrm>
            <a:off x="3784766" y="3881709"/>
            <a:ext cx="1008000" cy="2573796"/>
            <a:chOff x="4304215" y="1473243"/>
            <a:chExt cx="790803" cy="2019213"/>
          </a:xfrm>
          <a:solidFill>
            <a:schemeClr val="accent4">
              <a:lumMod val="60000"/>
              <a:lumOff val="40000"/>
            </a:schemeClr>
          </a:solidFill>
        </p:grpSpPr>
        <p:sp>
          <p:nvSpPr>
            <p:cNvPr id="193" name="角丸四角形 192">
              <a:extLst>
                <a:ext uri="{FF2B5EF4-FFF2-40B4-BE49-F238E27FC236}">
                  <a16:creationId xmlns:a16="http://schemas.microsoft.com/office/drawing/2014/main" id="{FD569066-7A9E-6441-969A-D35E8E39468E}"/>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4" name="角丸四角形 193">
              <a:extLst>
                <a:ext uri="{FF2B5EF4-FFF2-40B4-BE49-F238E27FC236}">
                  <a16:creationId xmlns:a16="http://schemas.microsoft.com/office/drawing/2014/main" id="{A022EB41-CFEE-EA47-915F-4E89BB7D2DBC}"/>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95" name="グループ化 194">
            <a:extLst>
              <a:ext uri="{FF2B5EF4-FFF2-40B4-BE49-F238E27FC236}">
                <a16:creationId xmlns:a16="http://schemas.microsoft.com/office/drawing/2014/main" id="{87835DC0-7A47-D548-A15F-9FC8735EF142}"/>
              </a:ext>
            </a:extLst>
          </p:cNvPr>
          <p:cNvGrpSpPr>
            <a:grpSpLocks noChangeAspect="1"/>
          </p:cNvGrpSpPr>
          <p:nvPr/>
        </p:nvGrpSpPr>
        <p:grpSpPr>
          <a:xfrm>
            <a:off x="4844402" y="3881709"/>
            <a:ext cx="1008000" cy="2573796"/>
            <a:chOff x="4304215" y="1473243"/>
            <a:chExt cx="790803" cy="2019213"/>
          </a:xfrm>
          <a:solidFill>
            <a:schemeClr val="accent3">
              <a:lumMod val="60000"/>
              <a:lumOff val="40000"/>
            </a:schemeClr>
          </a:solidFill>
        </p:grpSpPr>
        <p:sp>
          <p:nvSpPr>
            <p:cNvPr id="196" name="角丸四角形 195">
              <a:extLst>
                <a:ext uri="{FF2B5EF4-FFF2-40B4-BE49-F238E27FC236}">
                  <a16:creationId xmlns:a16="http://schemas.microsoft.com/office/drawing/2014/main" id="{8CE3E210-9C30-0C41-8A12-9C180423F75A}"/>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7" name="角丸四角形 196">
              <a:extLst>
                <a:ext uri="{FF2B5EF4-FFF2-40B4-BE49-F238E27FC236}">
                  <a16:creationId xmlns:a16="http://schemas.microsoft.com/office/drawing/2014/main" id="{1E084744-191C-414B-ACC2-0AD82D1101E7}"/>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98" name="グループ化 197">
            <a:extLst>
              <a:ext uri="{FF2B5EF4-FFF2-40B4-BE49-F238E27FC236}">
                <a16:creationId xmlns:a16="http://schemas.microsoft.com/office/drawing/2014/main" id="{D9FB523A-72D1-2B42-A0CE-56173E751B80}"/>
              </a:ext>
            </a:extLst>
          </p:cNvPr>
          <p:cNvGrpSpPr>
            <a:grpSpLocks noChangeAspect="1"/>
          </p:cNvGrpSpPr>
          <p:nvPr/>
        </p:nvGrpSpPr>
        <p:grpSpPr>
          <a:xfrm>
            <a:off x="5892768" y="3881709"/>
            <a:ext cx="1008000" cy="2573796"/>
            <a:chOff x="4304215" y="1473243"/>
            <a:chExt cx="790803" cy="2019213"/>
          </a:xfrm>
          <a:solidFill>
            <a:schemeClr val="accent2">
              <a:lumMod val="60000"/>
              <a:lumOff val="40000"/>
            </a:schemeClr>
          </a:solidFill>
        </p:grpSpPr>
        <p:sp>
          <p:nvSpPr>
            <p:cNvPr id="199" name="角丸四角形 198">
              <a:extLst>
                <a:ext uri="{FF2B5EF4-FFF2-40B4-BE49-F238E27FC236}">
                  <a16:creationId xmlns:a16="http://schemas.microsoft.com/office/drawing/2014/main" id="{21E5F9CD-304A-DF43-B15B-6C6981A618FF}"/>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0" name="角丸四角形 199">
              <a:extLst>
                <a:ext uri="{FF2B5EF4-FFF2-40B4-BE49-F238E27FC236}">
                  <a16:creationId xmlns:a16="http://schemas.microsoft.com/office/drawing/2014/main" id="{FC269855-6ECD-B847-A435-22DC55855DA9}"/>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5AF6EBE8-FCF4-8D4A-8AAE-F2850D201B13}"/>
              </a:ext>
            </a:extLst>
          </p:cNvPr>
          <p:cNvGrpSpPr>
            <a:grpSpLocks noChangeAspect="1"/>
          </p:cNvGrpSpPr>
          <p:nvPr/>
        </p:nvGrpSpPr>
        <p:grpSpPr>
          <a:xfrm>
            <a:off x="6950617" y="3881709"/>
            <a:ext cx="1008000" cy="2573796"/>
            <a:chOff x="4304215" y="1473243"/>
            <a:chExt cx="790803" cy="2019213"/>
          </a:xfrm>
          <a:solidFill>
            <a:schemeClr val="accent1">
              <a:lumMod val="60000"/>
              <a:lumOff val="40000"/>
            </a:schemeClr>
          </a:solidFill>
        </p:grpSpPr>
        <p:sp>
          <p:nvSpPr>
            <p:cNvPr id="202" name="角丸四角形 201">
              <a:extLst>
                <a:ext uri="{FF2B5EF4-FFF2-40B4-BE49-F238E27FC236}">
                  <a16:creationId xmlns:a16="http://schemas.microsoft.com/office/drawing/2014/main" id="{1518E084-BA49-5648-9F8D-EB8831A597C1}"/>
                </a:ext>
              </a:extLst>
            </p:cNvPr>
            <p:cNvSpPr/>
            <p:nvPr/>
          </p:nvSpPr>
          <p:spPr>
            <a:xfrm>
              <a:off x="4304215" y="1473243"/>
              <a:ext cx="790803" cy="2019213"/>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3" name="角丸四角形 202">
              <a:extLst>
                <a:ext uri="{FF2B5EF4-FFF2-40B4-BE49-F238E27FC236}">
                  <a16:creationId xmlns:a16="http://schemas.microsoft.com/office/drawing/2014/main" id="{C42FEF25-ADAF-1E48-9CB2-33563D754CFC}"/>
                </a:ext>
              </a:extLst>
            </p:cNvPr>
            <p:cNvSpPr/>
            <p:nvPr/>
          </p:nvSpPr>
          <p:spPr>
            <a:xfrm>
              <a:off x="4361935" y="1538813"/>
              <a:ext cx="666064" cy="1905261"/>
            </a:xfrm>
            <a:prstGeom prst="roundRect">
              <a:avLst/>
            </a:prstGeom>
            <a:grp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208" name="円/楕円 207">
            <a:extLst>
              <a:ext uri="{FF2B5EF4-FFF2-40B4-BE49-F238E27FC236}">
                <a16:creationId xmlns:a16="http://schemas.microsoft.com/office/drawing/2014/main" id="{ED9AAFC3-DEEC-584A-B922-64805A801E12}"/>
              </a:ext>
            </a:extLst>
          </p:cNvPr>
          <p:cNvSpPr/>
          <p:nvPr/>
        </p:nvSpPr>
        <p:spPr>
          <a:xfrm rot="19016324">
            <a:off x="4949706" y="3422457"/>
            <a:ext cx="600098" cy="2997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a:extLst>
              <a:ext uri="{FF2B5EF4-FFF2-40B4-BE49-F238E27FC236}">
                <a16:creationId xmlns:a16="http://schemas.microsoft.com/office/drawing/2014/main" id="{9B003B14-CEE0-1E4F-9F1B-B78A765883A5}"/>
              </a:ext>
            </a:extLst>
          </p:cNvPr>
          <p:cNvSpPr/>
          <p:nvPr/>
        </p:nvSpPr>
        <p:spPr>
          <a:xfrm rot="18883118">
            <a:off x="6019335" y="3459160"/>
            <a:ext cx="600098" cy="2997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0" name="グループ化 209">
            <a:extLst>
              <a:ext uri="{FF2B5EF4-FFF2-40B4-BE49-F238E27FC236}">
                <a16:creationId xmlns:a16="http://schemas.microsoft.com/office/drawing/2014/main" id="{26F41DBE-FD83-B94E-B86F-4EEBEFD4ABC1}"/>
              </a:ext>
            </a:extLst>
          </p:cNvPr>
          <p:cNvGrpSpPr/>
          <p:nvPr/>
        </p:nvGrpSpPr>
        <p:grpSpPr>
          <a:xfrm rot="18710785">
            <a:off x="4974252" y="3485481"/>
            <a:ext cx="467402" cy="205668"/>
            <a:chOff x="4168157" y="2715961"/>
            <a:chExt cx="467402" cy="205668"/>
          </a:xfrm>
        </p:grpSpPr>
        <p:cxnSp>
          <p:nvCxnSpPr>
            <p:cNvPr id="211" name="直線コネクタ 210">
              <a:extLst>
                <a:ext uri="{FF2B5EF4-FFF2-40B4-BE49-F238E27FC236}">
                  <a16:creationId xmlns:a16="http://schemas.microsoft.com/office/drawing/2014/main" id="{1382B16A-B83B-1A47-BE3A-F2A89F61F2EB}"/>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212" name="三角形 211">
              <a:extLst>
                <a:ext uri="{FF2B5EF4-FFF2-40B4-BE49-F238E27FC236}">
                  <a16:creationId xmlns:a16="http://schemas.microsoft.com/office/drawing/2014/main" id="{957E9F57-E418-B140-932F-CF41E5441118}"/>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13" name="グループ化 212">
            <a:extLst>
              <a:ext uri="{FF2B5EF4-FFF2-40B4-BE49-F238E27FC236}">
                <a16:creationId xmlns:a16="http://schemas.microsoft.com/office/drawing/2014/main" id="{E0EFDAA6-5ED9-6B44-B151-7A8E8C3D3645}"/>
              </a:ext>
            </a:extLst>
          </p:cNvPr>
          <p:cNvGrpSpPr/>
          <p:nvPr/>
        </p:nvGrpSpPr>
        <p:grpSpPr>
          <a:xfrm rot="18579461">
            <a:off x="6060954" y="3500686"/>
            <a:ext cx="467402" cy="205668"/>
            <a:chOff x="4168157" y="2715961"/>
            <a:chExt cx="467402" cy="205668"/>
          </a:xfrm>
        </p:grpSpPr>
        <p:cxnSp>
          <p:nvCxnSpPr>
            <p:cNvPr id="214" name="直線コネクタ 213">
              <a:extLst>
                <a:ext uri="{FF2B5EF4-FFF2-40B4-BE49-F238E27FC236}">
                  <a16:creationId xmlns:a16="http://schemas.microsoft.com/office/drawing/2014/main" id="{EB127E4B-743F-ED40-AB99-7EEF9792C0AB}"/>
                </a:ext>
              </a:extLst>
            </p:cNvPr>
            <p:cNvCxnSpPr/>
            <p:nvPr/>
          </p:nvCxnSpPr>
          <p:spPr>
            <a:xfrm>
              <a:off x="4168157" y="2834443"/>
              <a:ext cx="372520" cy="0"/>
            </a:xfrm>
            <a:prstGeom prst="line">
              <a:avLst/>
            </a:prstGeom>
            <a:ln w="28575"/>
          </p:spPr>
          <p:style>
            <a:lnRef idx="1">
              <a:schemeClr val="dk1"/>
            </a:lnRef>
            <a:fillRef idx="0">
              <a:schemeClr val="dk1"/>
            </a:fillRef>
            <a:effectRef idx="0">
              <a:schemeClr val="dk1"/>
            </a:effectRef>
            <a:fontRef idx="minor">
              <a:schemeClr val="tx1"/>
            </a:fontRef>
          </p:style>
        </p:cxnSp>
        <p:sp>
          <p:nvSpPr>
            <p:cNvPr id="215" name="三角形 214">
              <a:extLst>
                <a:ext uri="{FF2B5EF4-FFF2-40B4-BE49-F238E27FC236}">
                  <a16:creationId xmlns:a16="http://schemas.microsoft.com/office/drawing/2014/main" id="{65A0B222-EA7E-7B47-947D-FA83703B739A}"/>
                </a:ext>
              </a:extLst>
            </p:cNvPr>
            <p:cNvSpPr/>
            <p:nvPr/>
          </p:nvSpPr>
          <p:spPr>
            <a:xfrm rot="19840043">
              <a:off x="4396984"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3BE28A0E-9529-6D46-B561-8F67FFC5A8BD}"/>
              </a:ext>
            </a:extLst>
          </p:cNvPr>
          <p:cNvCxnSpPr>
            <a:cxnSpLocks/>
          </p:cNvCxnSpPr>
          <p:nvPr/>
        </p:nvCxnSpPr>
        <p:spPr>
          <a:xfrm>
            <a:off x="6636988" y="1197120"/>
            <a:ext cx="0" cy="37776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4" name="正方形/長方形 203">
            <a:extLst>
              <a:ext uri="{FF2B5EF4-FFF2-40B4-BE49-F238E27FC236}">
                <a16:creationId xmlns:a16="http://schemas.microsoft.com/office/drawing/2014/main" id="{36642398-F1A3-A44A-AA15-CB6C490B30F4}"/>
              </a:ext>
            </a:extLst>
          </p:cNvPr>
          <p:cNvSpPr/>
          <p:nvPr/>
        </p:nvSpPr>
        <p:spPr>
          <a:xfrm>
            <a:off x="3702147" y="4783966"/>
            <a:ext cx="4830750" cy="197253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 </a:t>
            </a:r>
            <a:endParaRPr kumimoji="1" lang="ja-JP" altLang="en-US"/>
          </a:p>
        </p:txBody>
      </p:sp>
      <p:sp>
        <p:nvSpPr>
          <p:cNvPr id="216" name="テキスト ボックス 215">
            <a:extLst>
              <a:ext uri="{FF2B5EF4-FFF2-40B4-BE49-F238E27FC236}">
                <a16:creationId xmlns:a16="http://schemas.microsoft.com/office/drawing/2014/main" id="{1CA1F086-F151-6345-BBB0-59D911B966D1}"/>
              </a:ext>
            </a:extLst>
          </p:cNvPr>
          <p:cNvSpPr txBox="1"/>
          <p:nvPr/>
        </p:nvSpPr>
        <p:spPr>
          <a:xfrm>
            <a:off x="2971006" y="3615052"/>
            <a:ext cx="612668" cy="338554"/>
          </a:xfrm>
          <a:prstGeom prst="rect">
            <a:avLst/>
          </a:prstGeom>
          <a:noFill/>
          <a:ln>
            <a:solidFill>
              <a:schemeClr val="tx1"/>
            </a:solidFill>
          </a:ln>
        </p:spPr>
        <p:txBody>
          <a:bodyPr wrap="none" rtlCol="0">
            <a:spAutoFit/>
          </a:bodyPr>
          <a:lstStyle/>
          <a:p>
            <a:r>
              <a:rPr kumimoji="1" lang="en-US" altLang="ja-JP" sz="1600" dirty="0"/>
              <a:t>NO</a:t>
            </a:r>
            <a:r>
              <a:rPr kumimoji="1" lang="en-US" altLang="ja-JP" sz="1600" baseline="-25000" dirty="0"/>
              <a:t>3</a:t>
            </a:r>
            <a:r>
              <a:rPr kumimoji="1" lang="en-US" altLang="ja-JP" sz="1600" baseline="30000" dirty="0"/>
              <a:t>-</a:t>
            </a:r>
            <a:endParaRPr kumimoji="1" lang="ja-JP" altLang="en-US" sz="1600" baseline="30000"/>
          </a:p>
        </p:txBody>
      </p:sp>
      <p:grpSp>
        <p:nvGrpSpPr>
          <p:cNvPr id="218" name="グループ化 217">
            <a:extLst>
              <a:ext uri="{FF2B5EF4-FFF2-40B4-BE49-F238E27FC236}">
                <a16:creationId xmlns:a16="http://schemas.microsoft.com/office/drawing/2014/main" id="{0546A209-563D-7F4D-8290-3705429488F8}"/>
              </a:ext>
            </a:extLst>
          </p:cNvPr>
          <p:cNvGrpSpPr/>
          <p:nvPr/>
        </p:nvGrpSpPr>
        <p:grpSpPr>
          <a:xfrm>
            <a:off x="3596792" y="3690636"/>
            <a:ext cx="1065278" cy="205668"/>
            <a:chOff x="4168157" y="2715961"/>
            <a:chExt cx="1065278" cy="205668"/>
          </a:xfrm>
        </p:grpSpPr>
        <p:cxnSp>
          <p:nvCxnSpPr>
            <p:cNvPr id="219" name="直線コネクタ 218">
              <a:extLst>
                <a:ext uri="{FF2B5EF4-FFF2-40B4-BE49-F238E27FC236}">
                  <a16:creationId xmlns:a16="http://schemas.microsoft.com/office/drawing/2014/main" id="{708BC975-A605-FD42-9527-8A1F4C738758}"/>
                </a:ext>
              </a:extLst>
            </p:cNvPr>
            <p:cNvCxnSpPr>
              <a:cxnSpLocks/>
              <a:endCxn id="220" idx="1"/>
            </p:cNvCxnSpPr>
            <p:nvPr/>
          </p:nvCxnSpPr>
          <p:spPr>
            <a:xfrm>
              <a:off x="4168157" y="2834443"/>
              <a:ext cx="893994" cy="13570"/>
            </a:xfrm>
            <a:prstGeom prst="line">
              <a:avLst/>
            </a:prstGeom>
            <a:ln w="28575"/>
          </p:spPr>
          <p:style>
            <a:lnRef idx="1">
              <a:schemeClr val="dk1"/>
            </a:lnRef>
            <a:fillRef idx="0">
              <a:schemeClr val="dk1"/>
            </a:fillRef>
            <a:effectRef idx="0">
              <a:schemeClr val="dk1"/>
            </a:effectRef>
            <a:fontRef idx="minor">
              <a:schemeClr val="tx1"/>
            </a:fontRef>
          </p:style>
        </p:cxnSp>
        <p:sp>
          <p:nvSpPr>
            <p:cNvPr id="220" name="三角形 219">
              <a:extLst>
                <a:ext uri="{FF2B5EF4-FFF2-40B4-BE49-F238E27FC236}">
                  <a16:creationId xmlns:a16="http://schemas.microsoft.com/office/drawing/2014/main" id="{A5E9C220-7BD9-DE44-ACC9-A839249805FA}"/>
                </a:ext>
              </a:extLst>
            </p:cNvPr>
            <p:cNvSpPr/>
            <p:nvPr/>
          </p:nvSpPr>
          <p:spPr>
            <a:xfrm rot="19840043">
              <a:off x="4994860" y="2715961"/>
              <a:ext cx="238575" cy="2056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73031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9BE0C-5643-6748-9FBC-1EE45F17833B}"/>
              </a:ext>
            </a:extLst>
          </p:cNvPr>
          <p:cNvSpPr>
            <a:spLocks noGrp="1"/>
          </p:cNvSpPr>
          <p:nvPr>
            <p:ph type="title"/>
          </p:nvPr>
        </p:nvSpPr>
        <p:spPr/>
        <p:txBody>
          <a:bodyPr>
            <a:normAutofit fontScale="90000"/>
          </a:bodyPr>
          <a:lstStyle/>
          <a:p>
            <a:r>
              <a:rPr lang="en-US" altLang="ja-JP" sz="2800" i="1" dirty="0"/>
              <a:t>cepd1, 2 cepdl2</a:t>
            </a:r>
            <a:r>
              <a:rPr lang="ja-JP" altLang="en-US" sz="2800"/>
              <a:t>三重変異体の硝酸イオントランスポーター遺伝子の相対発現量は有意に低下</a:t>
            </a:r>
            <a:endParaRPr kumimoji="1" lang="ja-JP" altLang="en-US" sz="2800"/>
          </a:p>
        </p:txBody>
      </p:sp>
      <p:pic>
        <p:nvPicPr>
          <p:cNvPr id="3" name="図 2">
            <a:extLst>
              <a:ext uri="{FF2B5EF4-FFF2-40B4-BE49-F238E27FC236}">
                <a16:creationId xmlns:a16="http://schemas.microsoft.com/office/drawing/2014/main" id="{7E9DDBC7-8C34-3444-B8EE-D1E099CCA69F}"/>
              </a:ext>
            </a:extLst>
          </p:cNvPr>
          <p:cNvPicPr>
            <a:picLocks noChangeAspect="1"/>
          </p:cNvPicPr>
          <p:nvPr/>
        </p:nvPicPr>
        <p:blipFill>
          <a:blip r:embed="rId2"/>
          <a:stretch>
            <a:fillRect/>
          </a:stretch>
        </p:blipFill>
        <p:spPr>
          <a:xfrm>
            <a:off x="1606550" y="1031240"/>
            <a:ext cx="5930900" cy="5308600"/>
          </a:xfrm>
          <a:prstGeom prst="rect">
            <a:avLst/>
          </a:prstGeom>
        </p:spPr>
      </p:pic>
    </p:spTree>
    <p:extLst>
      <p:ext uri="{BB962C8B-B14F-4D97-AF65-F5344CB8AC3E}">
        <p14:creationId xmlns:p14="http://schemas.microsoft.com/office/powerpoint/2010/main" val="2847436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0E7D3-F9E8-2E4B-8938-CEF753768042}"/>
              </a:ext>
            </a:extLst>
          </p:cNvPr>
          <p:cNvSpPr>
            <a:spLocks noGrp="1"/>
          </p:cNvSpPr>
          <p:nvPr>
            <p:ph type="title"/>
          </p:nvPr>
        </p:nvSpPr>
        <p:spPr/>
        <p:txBody>
          <a:bodyPr>
            <a:noAutofit/>
          </a:bodyPr>
          <a:lstStyle/>
          <a:p>
            <a:r>
              <a:rPr kumimoji="1" lang="en-US" altLang="ja-JP" sz="2800" dirty="0"/>
              <a:t>CEPDL2</a:t>
            </a:r>
            <a:r>
              <a:rPr kumimoji="1" lang="ja-JP" altLang="en-US" sz="2800"/>
              <a:t>の相補によって硝酸イオン取り込みは回復する</a:t>
            </a:r>
          </a:p>
        </p:txBody>
      </p:sp>
      <p:pic>
        <p:nvPicPr>
          <p:cNvPr id="3" name="図 2">
            <a:extLst>
              <a:ext uri="{FF2B5EF4-FFF2-40B4-BE49-F238E27FC236}">
                <a16:creationId xmlns:a16="http://schemas.microsoft.com/office/drawing/2014/main" id="{A8D399C8-D7D7-E147-8887-DD05DE1AAE45}"/>
              </a:ext>
            </a:extLst>
          </p:cNvPr>
          <p:cNvPicPr>
            <a:picLocks noChangeAspect="1"/>
          </p:cNvPicPr>
          <p:nvPr/>
        </p:nvPicPr>
        <p:blipFill>
          <a:blip r:embed="rId3"/>
          <a:stretch>
            <a:fillRect/>
          </a:stretch>
        </p:blipFill>
        <p:spPr>
          <a:xfrm>
            <a:off x="0" y="1152610"/>
            <a:ext cx="5435600" cy="5359400"/>
          </a:xfrm>
          <a:prstGeom prst="rect">
            <a:avLst/>
          </a:prstGeom>
        </p:spPr>
      </p:pic>
      <p:sp>
        <p:nvSpPr>
          <p:cNvPr id="4" name="テキスト ボックス 3">
            <a:extLst>
              <a:ext uri="{FF2B5EF4-FFF2-40B4-BE49-F238E27FC236}">
                <a16:creationId xmlns:a16="http://schemas.microsoft.com/office/drawing/2014/main" id="{A3DD2620-3ACA-2545-AC2F-814ECD661BA5}"/>
              </a:ext>
            </a:extLst>
          </p:cNvPr>
          <p:cNvSpPr txBox="1"/>
          <p:nvPr/>
        </p:nvSpPr>
        <p:spPr>
          <a:xfrm>
            <a:off x="5435600" y="4905632"/>
            <a:ext cx="3708400" cy="1200329"/>
          </a:xfrm>
          <a:prstGeom prst="rect">
            <a:avLst/>
          </a:prstGeom>
          <a:noFill/>
        </p:spPr>
        <p:txBody>
          <a:bodyPr wrap="square" rtlCol="0">
            <a:spAutoFit/>
          </a:bodyPr>
          <a:lstStyle/>
          <a:p>
            <a:r>
              <a:rPr kumimoji="1" lang="en-US" altLang="ja-JP" dirty="0"/>
              <a:t>W : </a:t>
            </a:r>
            <a:r>
              <a:rPr kumimoji="1" lang="ja-JP" altLang="en-US"/>
              <a:t>野生型</a:t>
            </a:r>
            <a:endParaRPr kumimoji="1" lang="en-US" altLang="ja-JP" dirty="0"/>
          </a:p>
          <a:p>
            <a:r>
              <a:rPr kumimoji="1" lang="en-US" altLang="ja-JP" dirty="0"/>
              <a:t>t : cepd1, 2 cepdl2</a:t>
            </a:r>
            <a:r>
              <a:rPr kumimoji="1" lang="ja-JP" altLang="en-US"/>
              <a:t>三重変異体</a:t>
            </a:r>
            <a:endParaRPr kumimoji="1" lang="en-US" altLang="ja-JP" dirty="0"/>
          </a:p>
          <a:p>
            <a:r>
              <a:rPr kumimoji="1" lang="en-US" altLang="ja-JP" dirty="0"/>
              <a:t>C: </a:t>
            </a:r>
            <a:r>
              <a:rPr kumimoji="1" lang="ja-JP" altLang="en-US"/>
              <a:t>三重変異体に</a:t>
            </a:r>
            <a:r>
              <a:rPr kumimoji="1" lang="en-US" altLang="ja-JP" dirty="0"/>
              <a:t>GFP-CEPDL2</a:t>
            </a:r>
            <a:r>
              <a:rPr kumimoji="1" lang="ja-JP" altLang="en-US"/>
              <a:t>を導入し相補した系統</a:t>
            </a:r>
          </a:p>
        </p:txBody>
      </p:sp>
      <p:sp>
        <p:nvSpPr>
          <p:cNvPr id="6" name="正方形/長方形 5">
            <a:extLst>
              <a:ext uri="{FF2B5EF4-FFF2-40B4-BE49-F238E27FC236}">
                <a16:creationId xmlns:a16="http://schemas.microsoft.com/office/drawing/2014/main" id="{9602112F-DBB3-7441-B1CF-67BAC942F8F6}"/>
              </a:ext>
            </a:extLst>
          </p:cNvPr>
          <p:cNvSpPr/>
          <p:nvPr/>
        </p:nvSpPr>
        <p:spPr>
          <a:xfrm>
            <a:off x="3279913" y="1689653"/>
            <a:ext cx="1053547" cy="3421422"/>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5B797CC-F042-7347-AAC9-C1F429BFDF9F}"/>
              </a:ext>
            </a:extLst>
          </p:cNvPr>
          <p:cNvSpPr/>
          <p:nvPr/>
        </p:nvSpPr>
        <p:spPr>
          <a:xfrm>
            <a:off x="2221949" y="1689653"/>
            <a:ext cx="561008" cy="3421422"/>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8984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0E7D3-F9E8-2E4B-8938-CEF753768042}"/>
              </a:ext>
            </a:extLst>
          </p:cNvPr>
          <p:cNvSpPr>
            <a:spLocks noGrp="1"/>
          </p:cNvSpPr>
          <p:nvPr>
            <p:ph type="title"/>
          </p:nvPr>
        </p:nvSpPr>
        <p:spPr/>
        <p:txBody>
          <a:bodyPr>
            <a:noAutofit/>
          </a:bodyPr>
          <a:lstStyle/>
          <a:p>
            <a:r>
              <a:rPr kumimoji="1" lang="en-US" altLang="ja-JP" sz="2800" dirty="0"/>
              <a:t>CEPDL2</a:t>
            </a:r>
            <a:r>
              <a:rPr kumimoji="1" lang="ja-JP" altLang="en-US" sz="2800"/>
              <a:t>の相補によって硝酸イオン取り込みは回復する</a:t>
            </a:r>
          </a:p>
        </p:txBody>
      </p:sp>
      <p:pic>
        <p:nvPicPr>
          <p:cNvPr id="3" name="図 2">
            <a:extLst>
              <a:ext uri="{FF2B5EF4-FFF2-40B4-BE49-F238E27FC236}">
                <a16:creationId xmlns:a16="http://schemas.microsoft.com/office/drawing/2014/main" id="{A8D399C8-D7D7-E147-8887-DD05DE1AAE45}"/>
              </a:ext>
            </a:extLst>
          </p:cNvPr>
          <p:cNvPicPr>
            <a:picLocks noChangeAspect="1"/>
          </p:cNvPicPr>
          <p:nvPr/>
        </p:nvPicPr>
        <p:blipFill>
          <a:blip r:embed="rId2"/>
          <a:stretch>
            <a:fillRect/>
          </a:stretch>
        </p:blipFill>
        <p:spPr>
          <a:xfrm>
            <a:off x="0" y="1152610"/>
            <a:ext cx="5435600" cy="5359400"/>
          </a:xfrm>
          <a:prstGeom prst="rect">
            <a:avLst/>
          </a:prstGeom>
        </p:spPr>
      </p:pic>
      <p:sp>
        <p:nvSpPr>
          <p:cNvPr id="4" name="テキスト ボックス 3">
            <a:extLst>
              <a:ext uri="{FF2B5EF4-FFF2-40B4-BE49-F238E27FC236}">
                <a16:creationId xmlns:a16="http://schemas.microsoft.com/office/drawing/2014/main" id="{A3DD2620-3ACA-2545-AC2F-814ECD661BA5}"/>
              </a:ext>
            </a:extLst>
          </p:cNvPr>
          <p:cNvSpPr txBox="1"/>
          <p:nvPr/>
        </p:nvSpPr>
        <p:spPr>
          <a:xfrm>
            <a:off x="5435600" y="4905632"/>
            <a:ext cx="3708400" cy="1200329"/>
          </a:xfrm>
          <a:prstGeom prst="rect">
            <a:avLst/>
          </a:prstGeom>
          <a:noFill/>
        </p:spPr>
        <p:txBody>
          <a:bodyPr wrap="square" rtlCol="0">
            <a:spAutoFit/>
          </a:bodyPr>
          <a:lstStyle/>
          <a:p>
            <a:r>
              <a:rPr kumimoji="1" lang="en-US" altLang="ja-JP" dirty="0"/>
              <a:t>W : </a:t>
            </a:r>
            <a:r>
              <a:rPr kumimoji="1" lang="ja-JP" altLang="en-US"/>
              <a:t>野生型</a:t>
            </a:r>
            <a:endParaRPr kumimoji="1" lang="en-US" altLang="ja-JP" dirty="0"/>
          </a:p>
          <a:p>
            <a:r>
              <a:rPr kumimoji="1" lang="en-US" altLang="ja-JP" dirty="0"/>
              <a:t>t : cepd1, 2 cepdl2</a:t>
            </a:r>
            <a:r>
              <a:rPr kumimoji="1" lang="ja-JP" altLang="en-US"/>
              <a:t>三重変異体</a:t>
            </a:r>
            <a:endParaRPr kumimoji="1" lang="en-US" altLang="ja-JP" dirty="0"/>
          </a:p>
          <a:p>
            <a:r>
              <a:rPr kumimoji="1" lang="en-US" altLang="ja-JP" dirty="0"/>
              <a:t>C: </a:t>
            </a:r>
            <a:r>
              <a:rPr kumimoji="1" lang="ja-JP" altLang="en-US"/>
              <a:t>三重変異体に</a:t>
            </a:r>
            <a:r>
              <a:rPr kumimoji="1" lang="en-US" altLang="ja-JP" dirty="0"/>
              <a:t>GFP-CEPDL2</a:t>
            </a:r>
            <a:r>
              <a:rPr kumimoji="1" lang="ja-JP" altLang="en-US"/>
              <a:t>を導入し相補した系統</a:t>
            </a:r>
          </a:p>
        </p:txBody>
      </p:sp>
      <p:sp>
        <p:nvSpPr>
          <p:cNvPr id="5" name="正方形/長方形 4">
            <a:extLst>
              <a:ext uri="{FF2B5EF4-FFF2-40B4-BE49-F238E27FC236}">
                <a16:creationId xmlns:a16="http://schemas.microsoft.com/office/drawing/2014/main" id="{19D3A7A9-0E43-CE43-B714-925AEA2842BF}"/>
              </a:ext>
            </a:extLst>
          </p:cNvPr>
          <p:cNvSpPr/>
          <p:nvPr/>
        </p:nvSpPr>
        <p:spPr>
          <a:xfrm>
            <a:off x="4322419" y="3428999"/>
            <a:ext cx="488120" cy="16510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ED4D780-733B-AE4D-B032-05E5CF7A5DD1}"/>
              </a:ext>
            </a:extLst>
          </p:cNvPr>
          <p:cNvSpPr/>
          <p:nvPr/>
        </p:nvSpPr>
        <p:spPr>
          <a:xfrm>
            <a:off x="2262810" y="2226365"/>
            <a:ext cx="488120" cy="2853711"/>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6505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正方形/長方形 124">
            <a:extLst>
              <a:ext uri="{FF2B5EF4-FFF2-40B4-BE49-F238E27FC236}">
                <a16:creationId xmlns:a16="http://schemas.microsoft.com/office/drawing/2014/main" id="{F48E7443-9BAE-A040-A719-13B8E7E1E9B6}"/>
              </a:ext>
            </a:extLst>
          </p:cNvPr>
          <p:cNvSpPr/>
          <p:nvPr/>
        </p:nvSpPr>
        <p:spPr>
          <a:xfrm>
            <a:off x="-1948" y="4016503"/>
            <a:ext cx="9144000" cy="2852946"/>
          </a:xfrm>
          <a:prstGeom prst="rect">
            <a:avLst/>
          </a:prstGeom>
          <a:solidFill>
            <a:schemeClr val="accent2">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aseline="-25000" dirty="0"/>
              <a:t> </a:t>
            </a:r>
            <a:endParaRPr kumimoji="1" lang="ja-JP" altLang="en-US" baseline="-25000"/>
          </a:p>
        </p:txBody>
      </p:sp>
      <p:sp>
        <p:nvSpPr>
          <p:cNvPr id="2" name="タイトル 1">
            <a:extLst>
              <a:ext uri="{FF2B5EF4-FFF2-40B4-BE49-F238E27FC236}">
                <a16:creationId xmlns:a16="http://schemas.microsoft.com/office/drawing/2014/main" id="{37529F7A-474C-E94F-93D8-A0C7CCB424C3}"/>
              </a:ext>
            </a:extLst>
          </p:cNvPr>
          <p:cNvSpPr>
            <a:spLocks noGrp="1"/>
          </p:cNvSpPr>
          <p:nvPr>
            <p:ph type="title"/>
          </p:nvPr>
        </p:nvSpPr>
        <p:spPr/>
        <p:txBody>
          <a:bodyPr>
            <a:normAutofit fontScale="90000"/>
          </a:bodyPr>
          <a:lstStyle/>
          <a:p>
            <a:r>
              <a:rPr lang="en-US" altLang="ja-JP" sz="2800" i="1" dirty="0"/>
              <a:t>cepd1, 2</a:t>
            </a:r>
            <a:r>
              <a:rPr lang="ja-JP" altLang="en-US" sz="2800"/>
              <a:t>二重変異体では窒素取り込みを促進するために</a:t>
            </a:r>
            <a:r>
              <a:rPr lang="en-US" altLang="ja-JP" sz="2800" dirty="0"/>
              <a:t>CEPDL2</a:t>
            </a:r>
            <a:r>
              <a:rPr lang="ja-JP" altLang="en-US" sz="2800"/>
              <a:t>の発現量が上昇しているのか？</a:t>
            </a:r>
            <a:endParaRPr kumimoji="1" lang="ja-JP" altLang="en-US" sz="2800" i="1"/>
          </a:p>
        </p:txBody>
      </p:sp>
      <p:grpSp>
        <p:nvGrpSpPr>
          <p:cNvPr id="133" name="グループ化 132">
            <a:extLst>
              <a:ext uri="{FF2B5EF4-FFF2-40B4-BE49-F238E27FC236}">
                <a16:creationId xmlns:a16="http://schemas.microsoft.com/office/drawing/2014/main" id="{88275E7D-1C80-0D4B-A393-B26EA36A5C83}"/>
              </a:ext>
            </a:extLst>
          </p:cNvPr>
          <p:cNvGrpSpPr/>
          <p:nvPr/>
        </p:nvGrpSpPr>
        <p:grpSpPr>
          <a:xfrm>
            <a:off x="906470" y="1412587"/>
            <a:ext cx="3325058" cy="5475387"/>
            <a:chOff x="279949" y="1412587"/>
            <a:chExt cx="3325058" cy="5475387"/>
          </a:xfrm>
        </p:grpSpPr>
        <p:grpSp>
          <p:nvGrpSpPr>
            <p:cNvPr id="3" name="グループ化 2">
              <a:extLst>
                <a:ext uri="{FF2B5EF4-FFF2-40B4-BE49-F238E27FC236}">
                  <a16:creationId xmlns:a16="http://schemas.microsoft.com/office/drawing/2014/main" id="{435610F4-0C6F-6046-BD98-18E3A727ACF9}"/>
                </a:ext>
              </a:extLst>
            </p:cNvPr>
            <p:cNvGrpSpPr/>
            <p:nvPr/>
          </p:nvGrpSpPr>
          <p:grpSpPr>
            <a:xfrm>
              <a:off x="934447" y="3975467"/>
              <a:ext cx="2475655" cy="1148476"/>
              <a:chOff x="5773631" y="5033482"/>
              <a:chExt cx="2475655" cy="1148476"/>
            </a:xfrm>
          </p:grpSpPr>
          <p:sp>
            <p:nvSpPr>
              <p:cNvPr id="4" name="フリーフォーム 3">
                <a:extLst>
                  <a:ext uri="{FF2B5EF4-FFF2-40B4-BE49-F238E27FC236}">
                    <a16:creationId xmlns:a16="http://schemas.microsoft.com/office/drawing/2014/main" id="{C4F26C52-C7D0-FE4A-8716-51DF85525A04}"/>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4">
                <a:extLst>
                  <a:ext uri="{FF2B5EF4-FFF2-40B4-BE49-F238E27FC236}">
                    <a16:creationId xmlns:a16="http://schemas.microsoft.com/office/drawing/2014/main" id="{F78621D7-2199-BC41-A10A-F271C3898EDA}"/>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3B892F6D-5E85-5442-9594-13C523ADEEDF}"/>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8A84ED47-25CE-624D-9080-3AEF4540F557}"/>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4C3116BD-4355-484D-A53C-83742E7D0625}"/>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C55E84FF-3959-894C-9BD2-58C9C6DD6163}"/>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AEE43126-5194-AE42-8475-D977FA29D620}"/>
                </a:ext>
              </a:extLst>
            </p:cNvPr>
            <p:cNvGrpSpPr/>
            <p:nvPr/>
          </p:nvGrpSpPr>
          <p:grpSpPr>
            <a:xfrm>
              <a:off x="916811" y="2600773"/>
              <a:ext cx="1211739" cy="1173055"/>
              <a:chOff x="664547" y="3063561"/>
              <a:chExt cx="1211739" cy="1173055"/>
            </a:xfrm>
          </p:grpSpPr>
          <p:sp>
            <p:nvSpPr>
              <p:cNvPr id="11" name="フリーフォーム 10">
                <a:extLst>
                  <a:ext uri="{FF2B5EF4-FFF2-40B4-BE49-F238E27FC236}">
                    <a16:creationId xmlns:a16="http://schemas.microsoft.com/office/drawing/2014/main" id="{2E30E219-E529-304F-A7F1-738FBFE1FFA2}"/>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3CE5ABF-9B6C-0F4F-A045-299C551D1337}"/>
                  </a:ext>
                </a:extLst>
              </p:cNvPr>
              <p:cNvGrpSpPr>
                <a:grpSpLocks noChangeAspect="1"/>
              </p:cNvGrpSpPr>
              <p:nvPr/>
            </p:nvGrpSpPr>
            <p:grpSpPr>
              <a:xfrm rot="18137259">
                <a:off x="937878" y="3349111"/>
                <a:ext cx="216000" cy="211024"/>
                <a:chOff x="5759254" y="2287608"/>
                <a:chExt cx="795725" cy="777267"/>
              </a:xfrm>
            </p:grpSpPr>
            <p:sp>
              <p:nvSpPr>
                <p:cNvPr id="33" name="フリーフォーム 32">
                  <a:extLst>
                    <a:ext uri="{FF2B5EF4-FFF2-40B4-BE49-F238E27FC236}">
                      <a16:creationId xmlns:a16="http://schemas.microsoft.com/office/drawing/2014/main" id="{4100308B-A5A1-9945-878E-A55E94F9BDF6}"/>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63403C32-049F-D340-AD0B-D28D460D4FF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72C1721E-E9F4-674C-AC0A-A222FD42614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725A562F-E5F2-D342-B5A5-EB6D85C99AF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弧 12">
                <a:extLst>
                  <a:ext uri="{FF2B5EF4-FFF2-40B4-BE49-F238E27FC236}">
                    <a16:creationId xmlns:a16="http://schemas.microsoft.com/office/drawing/2014/main" id="{99F1BC93-7587-FE44-A892-828DFAC81753}"/>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50276D8D-151F-6649-8C13-611DF0E8F574}"/>
                  </a:ext>
                </a:extLst>
              </p:cNvPr>
              <p:cNvGrpSpPr/>
              <p:nvPr/>
            </p:nvGrpSpPr>
            <p:grpSpPr>
              <a:xfrm rot="15300384">
                <a:off x="1138260" y="3498589"/>
                <a:ext cx="771458" cy="704595"/>
                <a:chOff x="5050904" y="3890441"/>
                <a:chExt cx="771458" cy="704595"/>
              </a:xfrm>
            </p:grpSpPr>
            <p:cxnSp>
              <p:nvCxnSpPr>
                <p:cNvPr id="30" name="直線コネクタ 29">
                  <a:extLst>
                    <a:ext uri="{FF2B5EF4-FFF2-40B4-BE49-F238E27FC236}">
                      <a16:creationId xmlns:a16="http://schemas.microsoft.com/office/drawing/2014/main" id="{9AACEFE9-16B2-7E40-A440-ACC41F3CB2E5}"/>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31" name="フリーフォーム 30">
                  <a:extLst>
                    <a:ext uri="{FF2B5EF4-FFF2-40B4-BE49-F238E27FC236}">
                      <a16:creationId xmlns:a16="http://schemas.microsoft.com/office/drawing/2014/main" id="{98B9EEAE-E028-024D-A720-4B8D1A7A12FC}"/>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919AB097-8E1C-AF43-8492-B6A5C6692358}"/>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円弧 14">
                <a:extLst>
                  <a:ext uri="{FF2B5EF4-FFF2-40B4-BE49-F238E27FC236}">
                    <a16:creationId xmlns:a16="http://schemas.microsoft.com/office/drawing/2014/main" id="{90D1550A-D82B-2F46-9044-68730032D1EE}"/>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422E7ECB-5FB1-9744-9415-E9C8BF7F9785}"/>
                  </a:ext>
                </a:extLst>
              </p:cNvPr>
              <p:cNvGrpSpPr/>
              <p:nvPr/>
            </p:nvGrpSpPr>
            <p:grpSpPr>
              <a:xfrm rot="19399544">
                <a:off x="1004180" y="3063561"/>
                <a:ext cx="216000" cy="255744"/>
                <a:chOff x="4189660" y="2779352"/>
                <a:chExt cx="216000" cy="255744"/>
              </a:xfrm>
            </p:grpSpPr>
            <p:sp>
              <p:nvSpPr>
                <p:cNvPr id="24" name="フリーフォーム 23">
                  <a:extLst>
                    <a:ext uri="{FF2B5EF4-FFF2-40B4-BE49-F238E27FC236}">
                      <a16:creationId xmlns:a16="http://schemas.microsoft.com/office/drawing/2014/main" id="{3F3E0697-6158-774E-AE93-65DBB9B54FA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A8BB80E-C301-274C-81A2-5D793A62A601}"/>
                    </a:ext>
                  </a:extLst>
                </p:cNvPr>
                <p:cNvGrpSpPr>
                  <a:grpSpLocks noChangeAspect="1"/>
                </p:cNvGrpSpPr>
                <p:nvPr/>
              </p:nvGrpSpPr>
              <p:grpSpPr>
                <a:xfrm rot="20001504">
                  <a:off x="4189660" y="2779352"/>
                  <a:ext cx="216000" cy="211024"/>
                  <a:chOff x="5759254" y="2287608"/>
                  <a:chExt cx="795725" cy="777267"/>
                </a:xfrm>
              </p:grpSpPr>
              <p:sp>
                <p:nvSpPr>
                  <p:cNvPr id="26" name="フリーフォーム 25">
                    <a:extLst>
                      <a:ext uri="{FF2B5EF4-FFF2-40B4-BE49-F238E27FC236}">
                        <a16:creationId xmlns:a16="http://schemas.microsoft.com/office/drawing/2014/main" id="{D91F98CC-4EFD-5341-A358-D0E035891BE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9941A6E3-483E-5D4A-B572-4DD3645C166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4363E91B-C910-AC46-A4D6-98F7529694D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529AD958-F274-D14D-81DB-67E4AA554BAC}"/>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2CE120D0-1D4F-4242-B181-EB5A789551F6}"/>
                  </a:ext>
                </a:extLst>
              </p:cNvPr>
              <p:cNvGrpSpPr/>
              <p:nvPr/>
            </p:nvGrpSpPr>
            <p:grpSpPr>
              <a:xfrm>
                <a:off x="664547" y="3272569"/>
                <a:ext cx="216000" cy="255744"/>
                <a:chOff x="4189660" y="2779352"/>
                <a:chExt cx="216000" cy="255744"/>
              </a:xfrm>
            </p:grpSpPr>
            <p:sp>
              <p:nvSpPr>
                <p:cNvPr id="18" name="フリーフォーム 17">
                  <a:extLst>
                    <a:ext uri="{FF2B5EF4-FFF2-40B4-BE49-F238E27FC236}">
                      <a16:creationId xmlns:a16="http://schemas.microsoft.com/office/drawing/2014/main" id="{C5D16E7C-1D3C-1C48-B8C2-548E7A8A7E1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29B09857-CDE5-4F4E-8E9F-3AE21A00F9EA}"/>
                    </a:ext>
                  </a:extLst>
                </p:cNvPr>
                <p:cNvGrpSpPr>
                  <a:grpSpLocks noChangeAspect="1"/>
                </p:cNvGrpSpPr>
                <p:nvPr/>
              </p:nvGrpSpPr>
              <p:grpSpPr>
                <a:xfrm rot="20001504">
                  <a:off x="4189660" y="2779352"/>
                  <a:ext cx="216000" cy="211024"/>
                  <a:chOff x="5759254" y="2287608"/>
                  <a:chExt cx="795725" cy="777267"/>
                </a:xfrm>
              </p:grpSpPr>
              <p:sp>
                <p:nvSpPr>
                  <p:cNvPr id="20" name="フリーフォーム 19">
                    <a:extLst>
                      <a:ext uri="{FF2B5EF4-FFF2-40B4-BE49-F238E27FC236}">
                        <a16:creationId xmlns:a16="http://schemas.microsoft.com/office/drawing/2014/main" id="{A93C0823-0529-AF4A-B9B5-57C3407B07EB}"/>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367F71DB-9DAF-4549-9633-A0B63DDD79AF}"/>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9058647E-19CE-524E-8170-621CA52E7985}"/>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C8E4E300-62BA-3B48-9C4B-A75C92932E24}"/>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37" name="直線コネクタ 36">
              <a:extLst>
                <a:ext uri="{FF2B5EF4-FFF2-40B4-BE49-F238E27FC236}">
                  <a16:creationId xmlns:a16="http://schemas.microsoft.com/office/drawing/2014/main" id="{71F688F2-C1BF-F643-8225-A8BB0ADFC6F7}"/>
                </a:ext>
              </a:extLst>
            </p:cNvPr>
            <p:cNvCxnSpPr/>
            <p:nvPr/>
          </p:nvCxnSpPr>
          <p:spPr>
            <a:xfrm>
              <a:off x="2213557" y="18588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8" name="フリーフォーム 37">
              <a:extLst>
                <a:ext uri="{FF2B5EF4-FFF2-40B4-BE49-F238E27FC236}">
                  <a16:creationId xmlns:a16="http://schemas.microsoft.com/office/drawing/2014/main" id="{3E35CBA8-B449-A544-941E-8BE0D0F7AC0D}"/>
                </a:ext>
              </a:extLst>
            </p:cNvPr>
            <p:cNvSpPr/>
            <p:nvPr/>
          </p:nvSpPr>
          <p:spPr>
            <a:xfrm rot="12577259">
              <a:off x="2307210" y="27315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E1C39998-0111-B649-84B2-528CEFE9C24D}"/>
                </a:ext>
              </a:extLst>
            </p:cNvPr>
            <p:cNvSpPr/>
            <p:nvPr/>
          </p:nvSpPr>
          <p:spPr>
            <a:xfrm rot="12577259">
              <a:off x="2334543" y="35193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2F519D6F-C9A3-7947-87C4-95B594839663}"/>
                </a:ext>
              </a:extLst>
            </p:cNvPr>
            <p:cNvSpPr/>
            <p:nvPr/>
          </p:nvSpPr>
          <p:spPr>
            <a:xfrm rot="6062757">
              <a:off x="1921937" y="29159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72CC0767-F9CE-BE40-88B9-F89ABD4DB42B}"/>
                </a:ext>
              </a:extLst>
            </p:cNvPr>
            <p:cNvGrpSpPr/>
            <p:nvPr/>
          </p:nvGrpSpPr>
          <p:grpSpPr>
            <a:xfrm rot="5733920">
              <a:off x="2188972" y="1927663"/>
              <a:ext cx="525103" cy="429308"/>
              <a:chOff x="5108235" y="2179136"/>
              <a:chExt cx="525103" cy="429308"/>
            </a:xfrm>
          </p:grpSpPr>
          <p:cxnSp>
            <p:nvCxnSpPr>
              <p:cNvPr id="42" name="直線コネクタ 41">
                <a:extLst>
                  <a:ext uri="{FF2B5EF4-FFF2-40B4-BE49-F238E27FC236}">
                    <a16:creationId xmlns:a16="http://schemas.microsoft.com/office/drawing/2014/main" id="{2FE7C4BA-5C3B-AC41-B459-687A577369BC}"/>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3" name="フリーフォーム 42">
                <a:extLst>
                  <a:ext uri="{FF2B5EF4-FFF2-40B4-BE49-F238E27FC236}">
                    <a16:creationId xmlns:a16="http://schemas.microsoft.com/office/drawing/2014/main" id="{DD3FE25D-6F7D-7C4A-84BA-167C70C08B74}"/>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70BE778E-BAED-F847-A0A7-1060BA8D6194}"/>
                </a:ext>
              </a:extLst>
            </p:cNvPr>
            <p:cNvGrpSpPr/>
            <p:nvPr/>
          </p:nvGrpSpPr>
          <p:grpSpPr>
            <a:xfrm rot="4905790">
              <a:off x="2140057" y="2182847"/>
              <a:ext cx="525103" cy="429308"/>
              <a:chOff x="5108235" y="2179136"/>
              <a:chExt cx="525103" cy="429308"/>
            </a:xfrm>
          </p:grpSpPr>
          <p:cxnSp>
            <p:nvCxnSpPr>
              <p:cNvPr id="45" name="直線コネクタ 44">
                <a:extLst>
                  <a:ext uri="{FF2B5EF4-FFF2-40B4-BE49-F238E27FC236}">
                    <a16:creationId xmlns:a16="http://schemas.microsoft.com/office/drawing/2014/main" id="{66B3E63C-F5E6-C34D-9052-5C48817D40C7}"/>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6" name="フリーフォーム 45">
                <a:extLst>
                  <a:ext uri="{FF2B5EF4-FFF2-40B4-BE49-F238E27FC236}">
                    <a16:creationId xmlns:a16="http://schemas.microsoft.com/office/drawing/2014/main" id="{FB543EEC-6327-4F49-BC2C-4AA8A6D6D88A}"/>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E70CFC6C-6910-5B4B-9A0B-BF2988216FA4}"/>
                </a:ext>
              </a:extLst>
            </p:cNvPr>
            <p:cNvGrpSpPr/>
            <p:nvPr/>
          </p:nvGrpSpPr>
          <p:grpSpPr>
            <a:xfrm>
              <a:off x="2235361" y="2387227"/>
              <a:ext cx="1116250" cy="997394"/>
              <a:chOff x="2110421" y="2850015"/>
              <a:chExt cx="1116250" cy="997394"/>
            </a:xfrm>
          </p:grpSpPr>
          <p:cxnSp>
            <p:nvCxnSpPr>
              <p:cNvPr id="48" name="直線コネクタ 47">
                <a:extLst>
                  <a:ext uri="{FF2B5EF4-FFF2-40B4-BE49-F238E27FC236}">
                    <a16:creationId xmlns:a16="http://schemas.microsoft.com/office/drawing/2014/main" id="{6B9F3E80-1148-544D-8C43-655D0058145E}"/>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49" name="フリーフォーム 48">
                <a:extLst>
                  <a:ext uri="{FF2B5EF4-FFF2-40B4-BE49-F238E27FC236}">
                    <a16:creationId xmlns:a16="http://schemas.microsoft.com/office/drawing/2014/main" id="{393A85CA-D51C-8F42-BE9B-D6DF85321B0D}"/>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A005B794-2749-C748-8048-D41070CC60CE}"/>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4421192F-A601-7147-A99C-6E036A6FA4E4}"/>
                  </a:ext>
                </a:extLst>
              </p:cNvPr>
              <p:cNvGrpSpPr/>
              <p:nvPr/>
            </p:nvGrpSpPr>
            <p:grpSpPr>
              <a:xfrm rot="1173186">
                <a:off x="2817995" y="2937287"/>
                <a:ext cx="216000" cy="255744"/>
                <a:chOff x="4189660" y="2779352"/>
                <a:chExt cx="216000" cy="255744"/>
              </a:xfrm>
            </p:grpSpPr>
            <p:sp>
              <p:nvSpPr>
                <p:cNvPr id="70" name="フリーフォーム 69">
                  <a:extLst>
                    <a:ext uri="{FF2B5EF4-FFF2-40B4-BE49-F238E27FC236}">
                      <a16:creationId xmlns:a16="http://schemas.microsoft.com/office/drawing/2014/main" id="{F76DE57C-8F13-CB4E-841B-8A1C21176223}"/>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1" name="グループ化 70">
                  <a:extLst>
                    <a:ext uri="{FF2B5EF4-FFF2-40B4-BE49-F238E27FC236}">
                      <a16:creationId xmlns:a16="http://schemas.microsoft.com/office/drawing/2014/main" id="{7C7EF07F-7F12-1440-8AF8-25CA44BB2FBD}"/>
                    </a:ext>
                  </a:extLst>
                </p:cNvPr>
                <p:cNvGrpSpPr>
                  <a:grpSpLocks noChangeAspect="1"/>
                </p:cNvGrpSpPr>
                <p:nvPr/>
              </p:nvGrpSpPr>
              <p:grpSpPr>
                <a:xfrm rot="20001504">
                  <a:off x="4189660" y="2779352"/>
                  <a:ext cx="216000" cy="211024"/>
                  <a:chOff x="5759254" y="2287608"/>
                  <a:chExt cx="795725" cy="777267"/>
                </a:xfrm>
              </p:grpSpPr>
              <p:sp>
                <p:nvSpPr>
                  <p:cNvPr id="72" name="フリーフォーム 71">
                    <a:extLst>
                      <a:ext uri="{FF2B5EF4-FFF2-40B4-BE49-F238E27FC236}">
                        <a16:creationId xmlns:a16="http://schemas.microsoft.com/office/drawing/2014/main" id="{ABB13FD1-E6B1-7944-8A42-B3CF0EBB831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a:extLst>
                      <a:ext uri="{FF2B5EF4-FFF2-40B4-BE49-F238E27FC236}">
                        <a16:creationId xmlns:a16="http://schemas.microsoft.com/office/drawing/2014/main" id="{15A7D23C-F859-0D4B-8147-05AF629DC082}"/>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9612B5B5-0825-F244-AC2F-E63E87712DAB}"/>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A5BDC644-5C5B-C24D-846B-BA6A2F7A6649}"/>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2" name="グループ化 51">
                <a:extLst>
                  <a:ext uri="{FF2B5EF4-FFF2-40B4-BE49-F238E27FC236}">
                    <a16:creationId xmlns:a16="http://schemas.microsoft.com/office/drawing/2014/main" id="{8D06DF79-5F51-DC4A-9269-610703EA5C02}"/>
                  </a:ext>
                </a:extLst>
              </p:cNvPr>
              <p:cNvGrpSpPr/>
              <p:nvPr/>
            </p:nvGrpSpPr>
            <p:grpSpPr>
              <a:xfrm rot="3003238">
                <a:off x="2558397" y="2846790"/>
                <a:ext cx="378067" cy="384518"/>
                <a:chOff x="4324291" y="3334365"/>
                <a:chExt cx="378067" cy="384518"/>
              </a:xfrm>
            </p:grpSpPr>
            <p:cxnSp>
              <p:nvCxnSpPr>
                <p:cNvPr id="62" name="直線コネクタ 61">
                  <a:extLst>
                    <a:ext uri="{FF2B5EF4-FFF2-40B4-BE49-F238E27FC236}">
                      <a16:creationId xmlns:a16="http://schemas.microsoft.com/office/drawing/2014/main" id="{75E708DF-8779-AB41-85F6-A7E4AD415B60}"/>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712819D1-433E-6141-8FBB-7AE608089A86}"/>
                    </a:ext>
                  </a:extLst>
                </p:cNvPr>
                <p:cNvGrpSpPr/>
                <p:nvPr/>
              </p:nvGrpSpPr>
              <p:grpSpPr>
                <a:xfrm rot="20090446">
                  <a:off x="4324291" y="3334365"/>
                  <a:ext cx="216000" cy="255744"/>
                  <a:chOff x="4189660" y="2779352"/>
                  <a:chExt cx="216000" cy="255744"/>
                </a:xfrm>
              </p:grpSpPr>
              <p:sp>
                <p:nvSpPr>
                  <p:cNvPr id="64" name="フリーフォーム 63">
                    <a:extLst>
                      <a:ext uri="{FF2B5EF4-FFF2-40B4-BE49-F238E27FC236}">
                        <a16:creationId xmlns:a16="http://schemas.microsoft.com/office/drawing/2014/main" id="{0BAE3771-CED8-5E41-AD59-E1474144A09E}"/>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436D5168-E55F-F647-9FA3-6C3B4FC2EE64}"/>
                      </a:ext>
                    </a:extLst>
                  </p:cNvPr>
                  <p:cNvGrpSpPr>
                    <a:grpSpLocks noChangeAspect="1"/>
                  </p:cNvGrpSpPr>
                  <p:nvPr/>
                </p:nvGrpSpPr>
                <p:grpSpPr>
                  <a:xfrm rot="20001504">
                    <a:off x="4189660" y="2779352"/>
                    <a:ext cx="216000" cy="211024"/>
                    <a:chOff x="5759254" y="2287608"/>
                    <a:chExt cx="795725" cy="777267"/>
                  </a:xfrm>
                </p:grpSpPr>
                <p:sp>
                  <p:nvSpPr>
                    <p:cNvPr id="66" name="フリーフォーム 65">
                      <a:extLst>
                        <a:ext uri="{FF2B5EF4-FFF2-40B4-BE49-F238E27FC236}">
                          <a16:creationId xmlns:a16="http://schemas.microsoft.com/office/drawing/2014/main" id="{D84FFF3A-A8D3-4646-B934-9F033F54D5A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66">
                      <a:extLst>
                        <a:ext uri="{FF2B5EF4-FFF2-40B4-BE49-F238E27FC236}">
                          <a16:creationId xmlns:a16="http://schemas.microsoft.com/office/drawing/2014/main" id="{F8585EB1-ACAC-4447-BF62-6C48651A4AD4}"/>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39F26649-38B0-0040-99EA-12A0DD5AECC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4D31576C-6EE5-844A-8921-DBFF4D071EF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3" name="グループ化 52">
                <a:extLst>
                  <a:ext uri="{FF2B5EF4-FFF2-40B4-BE49-F238E27FC236}">
                    <a16:creationId xmlns:a16="http://schemas.microsoft.com/office/drawing/2014/main" id="{3F06B857-5991-4044-8B3E-3A15EFCBA8A7}"/>
                  </a:ext>
                </a:extLst>
              </p:cNvPr>
              <p:cNvGrpSpPr/>
              <p:nvPr/>
            </p:nvGrpSpPr>
            <p:grpSpPr>
              <a:xfrm rot="3003238" flipH="1">
                <a:off x="2871422" y="3073124"/>
                <a:ext cx="325980" cy="384518"/>
                <a:chOff x="4324291" y="3334365"/>
                <a:chExt cx="378067" cy="384518"/>
              </a:xfrm>
            </p:grpSpPr>
            <p:cxnSp>
              <p:nvCxnSpPr>
                <p:cNvPr id="54" name="直線コネクタ 53">
                  <a:extLst>
                    <a:ext uri="{FF2B5EF4-FFF2-40B4-BE49-F238E27FC236}">
                      <a16:creationId xmlns:a16="http://schemas.microsoft.com/office/drawing/2014/main" id="{8027F0E7-FDF4-A741-876A-E296FDC7ECB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AD905221-A372-1E41-BDC0-E662A9459568}"/>
                    </a:ext>
                  </a:extLst>
                </p:cNvPr>
                <p:cNvGrpSpPr/>
                <p:nvPr/>
              </p:nvGrpSpPr>
              <p:grpSpPr>
                <a:xfrm rot="20090446">
                  <a:off x="4324291" y="3334365"/>
                  <a:ext cx="216000" cy="255744"/>
                  <a:chOff x="4189660" y="2779352"/>
                  <a:chExt cx="216000" cy="255744"/>
                </a:xfrm>
              </p:grpSpPr>
              <p:sp>
                <p:nvSpPr>
                  <p:cNvPr id="56" name="フリーフォーム 55">
                    <a:extLst>
                      <a:ext uri="{FF2B5EF4-FFF2-40B4-BE49-F238E27FC236}">
                        <a16:creationId xmlns:a16="http://schemas.microsoft.com/office/drawing/2014/main" id="{88F241FB-C72A-4A40-B589-49EE75607577}"/>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A8303EEF-E713-CF4A-A775-E0C5E3BCBD0A}"/>
                      </a:ext>
                    </a:extLst>
                  </p:cNvPr>
                  <p:cNvGrpSpPr>
                    <a:grpSpLocks noChangeAspect="1"/>
                  </p:cNvGrpSpPr>
                  <p:nvPr/>
                </p:nvGrpSpPr>
                <p:grpSpPr>
                  <a:xfrm rot="20001504">
                    <a:off x="4189660" y="2779352"/>
                    <a:ext cx="216000" cy="211024"/>
                    <a:chOff x="5759254" y="2287608"/>
                    <a:chExt cx="795725" cy="777267"/>
                  </a:xfrm>
                </p:grpSpPr>
                <p:sp>
                  <p:nvSpPr>
                    <p:cNvPr id="58" name="フリーフォーム 57">
                      <a:extLst>
                        <a:ext uri="{FF2B5EF4-FFF2-40B4-BE49-F238E27FC236}">
                          <a16:creationId xmlns:a16="http://schemas.microsoft.com/office/drawing/2014/main" id="{90052E8B-032B-D048-BB47-0117BA04336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E7247D2C-7634-BC4A-BD8B-F1A77847AF2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88E9F419-9653-084B-AA48-3EE8C9A6D01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a:extLst>
                        <a:ext uri="{FF2B5EF4-FFF2-40B4-BE49-F238E27FC236}">
                          <a16:creationId xmlns:a16="http://schemas.microsoft.com/office/drawing/2014/main" id="{AE34304A-5868-B44A-963F-5A10BF6D6F3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76" name="グループ化 75">
              <a:extLst>
                <a:ext uri="{FF2B5EF4-FFF2-40B4-BE49-F238E27FC236}">
                  <a16:creationId xmlns:a16="http://schemas.microsoft.com/office/drawing/2014/main" id="{611C119F-3D02-6F45-ABDA-85A9EF19789F}"/>
                </a:ext>
              </a:extLst>
            </p:cNvPr>
            <p:cNvGrpSpPr/>
            <p:nvPr/>
          </p:nvGrpSpPr>
          <p:grpSpPr>
            <a:xfrm>
              <a:off x="1871026" y="1412587"/>
              <a:ext cx="717585" cy="571175"/>
              <a:chOff x="1676637" y="1748050"/>
              <a:chExt cx="717585" cy="571175"/>
            </a:xfrm>
          </p:grpSpPr>
          <p:grpSp>
            <p:nvGrpSpPr>
              <p:cNvPr id="77" name="グループ化 76">
                <a:extLst>
                  <a:ext uri="{FF2B5EF4-FFF2-40B4-BE49-F238E27FC236}">
                    <a16:creationId xmlns:a16="http://schemas.microsoft.com/office/drawing/2014/main" id="{8E3CBD41-AFCC-534D-BD19-1A85A2EDC9C5}"/>
                  </a:ext>
                </a:extLst>
              </p:cNvPr>
              <p:cNvGrpSpPr/>
              <p:nvPr/>
            </p:nvGrpSpPr>
            <p:grpSpPr>
              <a:xfrm rot="568056">
                <a:off x="1676637" y="1879911"/>
                <a:ext cx="378067" cy="384518"/>
                <a:chOff x="4324291" y="3334365"/>
                <a:chExt cx="378067" cy="384518"/>
              </a:xfrm>
            </p:grpSpPr>
            <p:cxnSp>
              <p:nvCxnSpPr>
                <p:cNvPr id="105" name="直線コネクタ 104">
                  <a:extLst>
                    <a:ext uri="{FF2B5EF4-FFF2-40B4-BE49-F238E27FC236}">
                      <a16:creationId xmlns:a16="http://schemas.microsoft.com/office/drawing/2014/main" id="{4EB2ACB8-0F75-A942-9FAB-92925B9A3A7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106" name="グループ化 105">
                  <a:extLst>
                    <a:ext uri="{FF2B5EF4-FFF2-40B4-BE49-F238E27FC236}">
                      <a16:creationId xmlns:a16="http://schemas.microsoft.com/office/drawing/2014/main" id="{B47EB2D8-9186-1C47-A32D-2BFDEC4106AC}"/>
                    </a:ext>
                  </a:extLst>
                </p:cNvPr>
                <p:cNvGrpSpPr/>
                <p:nvPr/>
              </p:nvGrpSpPr>
              <p:grpSpPr>
                <a:xfrm rot="20090446">
                  <a:off x="4324291" y="3334365"/>
                  <a:ext cx="216000" cy="255744"/>
                  <a:chOff x="4189660" y="2779352"/>
                  <a:chExt cx="216000" cy="255744"/>
                </a:xfrm>
              </p:grpSpPr>
              <p:sp>
                <p:nvSpPr>
                  <p:cNvPr id="107" name="フリーフォーム 106">
                    <a:extLst>
                      <a:ext uri="{FF2B5EF4-FFF2-40B4-BE49-F238E27FC236}">
                        <a16:creationId xmlns:a16="http://schemas.microsoft.com/office/drawing/2014/main" id="{6C3D8FAE-B5A7-BB44-BFE5-3BB0B3479F04}"/>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675A10DB-FBBB-1941-AD8F-76CF552E51B1}"/>
                      </a:ext>
                    </a:extLst>
                  </p:cNvPr>
                  <p:cNvGrpSpPr>
                    <a:grpSpLocks noChangeAspect="1"/>
                  </p:cNvGrpSpPr>
                  <p:nvPr/>
                </p:nvGrpSpPr>
                <p:grpSpPr>
                  <a:xfrm rot="20001504">
                    <a:off x="4189660" y="2779352"/>
                    <a:ext cx="216000" cy="211024"/>
                    <a:chOff x="5759254" y="2287608"/>
                    <a:chExt cx="795725" cy="777267"/>
                  </a:xfrm>
                </p:grpSpPr>
                <p:sp>
                  <p:nvSpPr>
                    <p:cNvPr id="109" name="フリーフォーム 108">
                      <a:extLst>
                        <a:ext uri="{FF2B5EF4-FFF2-40B4-BE49-F238E27FC236}">
                          <a16:creationId xmlns:a16="http://schemas.microsoft.com/office/drawing/2014/main" id="{D85DB714-B91E-EA4F-AEE1-01EF22DAAD7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a:extLst>
                        <a:ext uri="{FF2B5EF4-FFF2-40B4-BE49-F238E27FC236}">
                          <a16:creationId xmlns:a16="http://schemas.microsoft.com/office/drawing/2014/main" id="{2CF9C55A-EF26-AB4A-BEA4-4B0A9D49DFA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91190BAD-1A0A-A14D-B23E-27E3A4C64FAA}"/>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5537EA40-8C33-484C-A5EA-D17F4474EEE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8" name="グループ化 77">
                <a:extLst>
                  <a:ext uri="{FF2B5EF4-FFF2-40B4-BE49-F238E27FC236}">
                    <a16:creationId xmlns:a16="http://schemas.microsoft.com/office/drawing/2014/main" id="{B3FACB80-2D79-F84E-95F9-06E2ED7086EC}"/>
                  </a:ext>
                </a:extLst>
              </p:cNvPr>
              <p:cNvGrpSpPr/>
              <p:nvPr/>
            </p:nvGrpSpPr>
            <p:grpSpPr>
              <a:xfrm rot="568056" flipH="1">
                <a:off x="2045238" y="1934707"/>
                <a:ext cx="348984" cy="384518"/>
                <a:chOff x="4324291" y="3334365"/>
                <a:chExt cx="378067" cy="384518"/>
              </a:xfrm>
            </p:grpSpPr>
            <p:cxnSp>
              <p:nvCxnSpPr>
                <p:cNvPr id="97" name="直線コネクタ 96">
                  <a:extLst>
                    <a:ext uri="{FF2B5EF4-FFF2-40B4-BE49-F238E27FC236}">
                      <a16:creationId xmlns:a16="http://schemas.microsoft.com/office/drawing/2014/main" id="{72C5F338-8D6D-9A46-B0C4-CB5C25DC6EBD}"/>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B4CF1B41-9AD2-5347-A834-6DD4AA96AA9B}"/>
                    </a:ext>
                  </a:extLst>
                </p:cNvPr>
                <p:cNvGrpSpPr/>
                <p:nvPr/>
              </p:nvGrpSpPr>
              <p:grpSpPr>
                <a:xfrm rot="20090446">
                  <a:off x="4324291" y="3334365"/>
                  <a:ext cx="216000" cy="255744"/>
                  <a:chOff x="4189660" y="2779352"/>
                  <a:chExt cx="216000" cy="255744"/>
                </a:xfrm>
              </p:grpSpPr>
              <p:sp>
                <p:nvSpPr>
                  <p:cNvPr id="99" name="フリーフォーム 98">
                    <a:extLst>
                      <a:ext uri="{FF2B5EF4-FFF2-40B4-BE49-F238E27FC236}">
                        <a16:creationId xmlns:a16="http://schemas.microsoft.com/office/drawing/2014/main" id="{59B2168B-8DA7-5341-A072-303947109271}"/>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a:extLst>
                      <a:ext uri="{FF2B5EF4-FFF2-40B4-BE49-F238E27FC236}">
                        <a16:creationId xmlns:a16="http://schemas.microsoft.com/office/drawing/2014/main" id="{CA6EC74F-3D5B-1D40-AA04-6CDEF3645147}"/>
                      </a:ext>
                    </a:extLst>
                  </p:cNvPr>
                  <p:cNvGrpSpPr>
                    <a:grpSpLocks noChangeAspect="1"/>
                  </p:cNvGrpSpPr>
                  <p:nvPr/>
                </p:nvGrpSpPr>
                <p:grpSpPr>
                  <a:xfrm rot="20001504">
                    <a:off x="4189660" y="2779352"/>
                    <a:ext cx="216000" cy="211024"/>
                    <a:chOff x="5759254" y="2287608"/>
                    <a:chExt cx="795725" cy="777267"/>
                  </a:xfrm>
                </p:grpSpPr>
                <p:sp>
                  <p:nvSpPr>
                    <p:cNvPr id="101" name="フリーフォーム 100">
                      <a:extLst>
                        <a:ext uri="{FF2B5EF4-FFF2-40B4-BE49-F238E27FC236}">
                          <a16:creationId xmlns:a16="http://schemas.microsoft.com/office/drawing/2014/main" id="{F145151D-18A8-1742-82C0-FFA3075672D5}"/>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a:extLst>
                        <a:ext uri="{FF2B5EF4-FFF2-40B4-BE49-F238E27FC236}">
                          <a16:creationId xmlns:a16="http://schemas.microsoft.com/office/drawing/2014/main" id="{7FA4F881-6F7D-CE4C-8F0F-D57E4B55BB2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E21615FF-E876-CE4A-A45C-F2E9C373845E}"/>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4105709E-A25A-7D4D-B8D4-DD99DEA1D4B7}"/>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9" name="グループ化 78">
                <a:extLst>
                  <a:ext uri="{FF2B5EF4-FFF2-40B4-BE49-F238E27FC236}">
                    <a16:creationId xmlns:a16="http://schemas.microsoft.com/office/drawing/2014/main" id="{BE7355D4-DCC7-8F49-927D-3E5DD2DF3A7C}"/>
                  </a:ext>
                </a:extLst>
              </p:cNvPr>
              <p:cNvGrpSpPr/>
              <p:nvPr/>
            </p:nvGrpSpPr>
            <p:grpSpPr>
              <a:xfrm rot="3014645">
                <a:off x="1867522" y="1744825"/>
                <a:ext cx="378067" cy="384518"/>
                <a:chOff x="4324291" y="3334365"/>
                <a:chExt cx="378067" cy="384518"/>
              </a:xfrm>
            </p:grpSpPr>
            <p:cxnSp>
              <p:nvCxnSpPr>
                <p:cNvPr id="89" name="直線コネクタ 88">
                  <a:extLst>
                    <a:ext uri="{FF2B5EF4-FFF2-40B4-BE49-F238E27FC236}">
                      <a16:creationId xmlns:a16="http://schemas.microsoft.com/office/drawing/2014/main" id="{8B88B6A2-2304-054A-A2B7-7E3658D2FC62}"/>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560EB2AF-0B0B-6B46-A35C-C7A66E7EABF8}"/>
                    </a:ext>
                  </a:extLst>
                </p:cNvPr>
                <p:cNvGrpSpPr/>
                <p:nvPr/>
              </p:nvGrpSpPr>
              <p:grpSpPr>
                <a:xfrm rot="20090446">
                  <a:off x="4324291" y="3334365"/>
                  <a:ext cx="216000" cy="255744"/>
                  <a:chOff x="4189660" y="2779352"/>
                  <a:chExt cx="216000" cy="255744"/>
                </a:xfrm>
              </p:grpSpPr>
              <p:sp>
                <p:nvSpPr>
                  <p:cNvPr id="91" name="フリーフォーム 90">
                    <a:extLst>
                      <a:ext uri="{FF2B5EF4-FFF2-40B4-BE49-F238E27FC236}">
                        <a16:creationId xmlns:a16="http://schemas.microsoft.com/office/drawing/2014/main" id="{13D95354-C183-4F4C-82F3-1643E4FF3C5D}"/>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a:extLst>
                      <a:ext uri="{FF2B5EF4-FFF2-40B4-BE49-F238E27FC236}">
                        <a16:creationId xmlns:a16="http://schemas.microsoft.com/office/drawing/2014/main" id="{154A6736-BC4D-854C-AE25-6F0C714FD503}"/>
                      </a:ext>
                    </a:extLst>
                  </p:cNvPr>
                  <p:cNvGrpSpPr>
                    <a:grpSpLocks noChangeAspect="1"/>
                  </p:cNvGrpSpPr>
                  <p:nvPr/>
                </p:nvGrpSpPr>
                <p:grpSpPr>
                  <a:xfrm rot="20001504">
                    <a:off x="4189660" y="2779352"/>
                    <a:ext cx="216000" cy="211024"/>
                    <a:chOff x="5759254" y="2287608"/>
                    <a:chExt cx="795725" cy="777267"/>
                  </a:xfrm>
                </p:grpSpPr>
                <p:sp>
                  <p:nvSpPr>
                    <p:cNvPr id="93" name="フリーフォーム 92">
                      <a:extLst>
                        <a:ext uri="{FF2B5EF4-FFF2-40B4-BE49-F238E27FC236}">
                          <a16:creationId xmlns:a16="http://schemas.microsoft.com/office/drawing/2014/main" id="{C678622F-4530-7E4C-82E6-A3708F44E2B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a:extLst>
                        <a:ext uri="{FF2B5EF4-FFF2-40B4-BE49-F238E27FC236}">
                          <a16:creationId xmlns:a16="http://schemas.microsoft.com/office/drawing/2014/main" id="{BF856ABF-DBB7-7842-BCCB-F69B373F781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2E43F5CB-389E-7E44-973F-1EE48792DE2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E42EFA2D-A1CC-FB43-84C9-FD55B509D8B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0" name="グループ化 79">
                <a:extLst>
                  <a:ext uri="{FF2B5EF4-FFF2-40B4-BE49-F238E27FC236}">
                    <a16:creationId xmlns:a16="http://schemas.microsoft.com/office/drawing/2014/main" id="{85700075-A450-6F4D-BCCC-FC72FF2FD071}"/>
                  </a:ext>
                </a:extLst>
              </p:cNvPr>
              <p:cNvGrpSpPr/>
              <p:nvPr/>
            </p:nvGrpSpPr>
            <p:grpSpPr>
              <a:xfrm rot="1723534">
                <a:off x="1776747" y="1796918"/>
                <a:ext cx="378067" cy="384518"/>
                <a:chOff x="4324291" y="3334365"/>
                <a:chExt cx="378067" cy="384518"/>
              </a:xfrm>
            </p:grpSpPr>
            <p:cxnSp>
              <p:nvCxnSpPr>
                <p:cNvPr id="81" name="直線コネクタ 80">
                  <a:extLst>
                    <a:ext uri="{FF2B5EF4-FFF2-40B4-BE49-F238E27FC236}">
                      <a16:creationId xmlns:a16="http://schemas.microsoft.com/office/drawing/2014/main" id="{CC5493ED-2A6B-F842-95DA-9684B3C2E5E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213A037B-CD3D-B94F-8227-8DD146267679}"/>
                    </a:ext>
                  </a:extLst>
                </p:cNvPr>
                <p:cNvGrpSpPr/>
                <p:nvPr/>
              </p:nvGrpSpPr>
              <p:grpSpPr>
                <a:xfrm rot="20090446">
                  <a:off x="4324291" y="3334365"/>
                  <a:ext cx="216000" cy="255744"/>
                  <a:chOff x="4189660" y="2779352"/>
                  <a:chExt cx="216000" cy="255744"/>
                </a:xfrm>
              </p:grpSpPr>
              <p:sp>
                <p:nvSpPr>
                  <p:cNvPr id="83" name="フリーフォーム 82">
                    <a:extLst>
                      <a:ext uri="{FF2B5EF4-FFF2-40B4-BE49-F238E27FC236}">
                        <a16:creationId xmlns:a16="http://schemas.microsoft.com/office/drawing/2014/main" id="{DFD389CF-28AC-D34E-B0FC-3B6495FD0910}"/>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a:extLst>
                      <a:ext uri="{FF2B5EF4-FFF2-40B4-BE49-F238E27FC236}">
                        <a16:creationId xmlns:a16="http://schemas.microsoft.com/office/drawing/2014/main" id="{0E9C3922-9A80-064A-983E-6F9932C09269}"/>
                      </a:ext>
                    </a:extLst>
                  </p:cNvPr>
                  <p:cNvGrpSpPr>
                    <a:grpSpLocks noChangeAspect="1"/>
                  </p:cNvGrpSpPr>
                  <p:nvPr/>
                </p:nvGrpSpPr>
                <p:grpSpPr>
                  <a:xfrm rot="20001504">
                    <a:off x="4189660" y="2779352"/>
                    <a:ext cx="216000" cy="211024"/>
                    <a:chOff x="5759254" y="2287608"/>
                    <a:chExt cx="795725" cy="777267"/>
                  </a:xfrm>
                </p:grpSpPr>
                <p:sp>
                  <p:nvSpPr>
                    <p:cNvPr id="85" name="フリーフォーム 84">
                      <a:extLst>
                        <a:ext uri="{FF2B5EF4-FFF2-40B4-BE49-F238E27FC236}">
                          <a16:creationId xmlns:a16="http://schemas.microsoft.com/office/drawing/2014/main" id="{604F4191-F952-A84E-B36E-F352912667F1}"/>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リーフォーム 85">
                      <a:extLst>
                        <a:ext uri="{FF2B5EF4-FFF2-40B4-BE49-F238E27FC236}">
                          <a16:creationId xmlns:a16="http://schemas.microsoft.com/office/drawing/2014/main" id="{A079C8E6-D021-2149-BB77-5FD8E555143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44CB0443-B4A1-F34B-8867-C83CC9561E2D}"/>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D2D92583-0612-C540-8AB0-C09DFEF5F3C6}"/>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
          <p:nvSpPr>
            <p:cNvPr id="114" name="フリーフォーム 113">
              <a:extLst>
                <a:ext uri="{FF2B5EF4-FFF2-40B4-BE49-F238E27FC236}">
                  <a16:creationId xmlns:a16="http://schemas.microsoft.com/office/drawing/2014/main" id="{A61CD870-0E75-EC45-AB3B-611962857A7C}"/>
                </a:ext>
              </a:extLst>
            </p:cNvPr>
            <p:cNvSpPr/>
            <p:nvPr/>
          </p:nvSpPr>
          <p:spPr>
            <a:xfrm>
              <a:off x="2180787" y="4564069"/>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a:extLst>
                <a:ext uri="{FF2B5EF4-FFF2-40B4-BE49-F238E27FC236}">
                  <a16:creationId xmlns:a16="http://schemas.microsoft.com/office/drawing/2014/main" id="{D6BFD7D2-8932-D84A-874E-ACBD32F3F18D}"/>
                </a:ext>
              </a:extLst>
            </p:cNvPr>
            <p:cNvSpPr/>
            <p:nvPr/>
          </p:nvSpPr>
          <p:spPr>
            <a:xfrm rot="14281859">
              <a:off x="1605528" y="4982994"/>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39A768-505C-CB49-83F4-C4DFC11BD7A7}"/>
                </a:ext>
              </a:extLst>
            </p:cNvPr>
            <p:cNvSpPr/>
            <p:nvPr/>
          </p:nvSpPr>
          <p:spPr>
            <a:xfrm rot="7271725" flipH="1">
              <a:off x="2199174" y="4881328"/>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フリーフォーム 116">
              <a:extLst>
                <a:ext uri="{FF2B5EF4-FFF2-40B4-BE49-F238E27FC236}">
                  <a16:creationId xmlns:a16="http://schemas.microsoft.com/office/drawing/2014/main" id="{F13E2CEB-E3FA-DF41-A0B9-57D77A09B0F3}"/>
                </a:ext>
              </a:extLst>
            </p:cNvPr>
            <p:cNvSpPr/>
            <p:nvPr/>
          </p:nvSpPr>
          <p:spPr>
            <a:xfrm rot="13119747">
              <a:off x="1999015" y="5478209"/>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7DD3C44E-A9E9-5B4F-8A80-EEAC809D869B}"/>
                </a:ext>
              </a:extLst>
            </p:cNvPr>
            <p:cNvSpPr/>
            <p:nvPr/>
          </p:nvSpPr>
          <p:spPr>
            <a:xfrm rot="8236140" flipH="1">
              <a:off x="2238462" y="5312159"/>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テキスト ボックス 118">
              <a:extLst>
                <a:ext uri="{FF2B5EF4-FFF2-40B4-BE49-F238E27FC236}">
                  <a16:creationId xmlns:a16="http://schemas.microsoft.com/office/drawing/2014/main" id="{C8EB7428-F5CA-1145-8170-D44B6AAF3F10}"/>
                </a:ext>
              </a:extLst>
            </p:cNvPr>
            <p:cNvSpPr txBox="1"/>
            <p:nvPr/>
          </p:nvSpPr>
          <p:spPr>
            <a:xfrm>
              <a:off x="2945852" y="5218115"/>
              <a:ext cx="659155" cy="369332"/>
            </a:xfrm>
            <a:prstGeom prst="rect">
              <a:avLst/>
            </a:prstGeom>
            <a:noFill/>
          </p:spPr>
          <p:txBody>
            <a:bodyPr wrap="none" rtlCol="0">
              <a:spAutoFit/>
            </a:bodyPr>
            <a:lstStyle/>
            <a:p>
              <a:r>
                <a:rPr kumimoji="1" lang="en-US" altLang="ja-JP" dirty="0">
                  <a:solidFill>
                    <a:schemeClr val="bg1"/>
                  </a:solidFill>
                </a:rPr>
                <a:t>CEP</a:t>
              </a:r>
              <a:endParaRPr kumimoji="1" lang="ja-JP" altLang="en-US">
                <a:solidFill>
                  <a:schemeClr val="bg1"/>
                </a:solidFill>
              </a:endParaRPr>
            </a:p>
          </p:txBody>
        </p:sp>
        <p:sp>
          <p:nvSpPr>
            <p:cNvPr id="120" name="テキスト ボックス 119">
              <a:extLst>
                <a:ext uri="{FF2B5EF4-FFF2-40B4-BE49-F238E27FC236}">
                  <a16:creationId xmlns:a16="http://schemas.microsoft.com/office/drawing/2014/main" id="{B2E39F60-F681-844A-B743-682FF27F69EA}"/>
                </a:ext>
              </a:extLst>
            </p:cNvPr>
            <p:cNvSpPr txBox="1"/>
            <p:nvPr/>
          </p:nvSpPr>
          <p:spPr>
            <a:xfrm>
              <a:off x="2590697" y="3487521"/>
              <a:ext cx="954107" cy="369332"/>
            </a:xfrm>
            <a:prstGeom prst="rect">
              <a:avLst/>
            </a:prstGeom>
            <a:noFill/>
          </p:spPr>
          <p:txBody>
            <a:bodyPr wrap="none" rtlCol="0">
              <a:spAutoFit/>
            </a:bodyPr>
            <a:lstStyle/>
            <a:p>
              <a:r>
                <a:rPr kumimoji="1" lang="en-US" altLang="ja-JP" dirty="0"/>
                <a:t>CEPR1</a:t>
              </a:r>
              <a:endParaRPr kumimoji="1" lang="ja-JP" altLang="en-US"/>
            </a:p>
          </p:txBody>
        </p:sp>
        <p:sp>
          <p:nvSpPr>
            <p:cNvPr id="121" name="テキスト ボックス 120">
              <a:extLst>
                <a:ext uri="{FF2B5EF4-FFF2-40B4-BE49-F238E27FC236}">
                  <a16:creationId xmlns:a16="http://schemas.microsoft.com/office/drawing/2014/main" id="{F7FED7BE-0050-0643-8ECD-C9EFB21C6C6E}"/>
                </a:ext>
              </a:extLst>
            </p:cNvPr>
            <p:cNvSpPr txBox="1"/>
            <p:nvPr/>
          </p:nvSpPr>
          <p:spPr>
            <a:xfrm>
              <a:off x="279949" y="3487521"/>
              <a:ext cx="1210588" cy="369332"/>
            </a:xfrm>
            <a:prstGeom prst="rect">
              <a:avLst/>
            </a:prstGeom>
            <a:noFill/>
          </p:spPr>
          <p:txBody>
            <a:bodyPr wrap="none" rtlCol="0">
              <a:spAutoFit/>
            </a:bodyPr>
            <a:lstStyle/>
            <a:p>
              <a:r>
                <a:rPr kumimoji="1" lang="en-US" altLang="ja-JP" dirty="0"/>
                <a:t>CEPD1/2 </a:t>
              </a:r>
              <a:endParaRPr kumimoji="1" lang="ja-JP" altLang="en-US"/>
            </a:p>
          </p:txBody>
        </p:sp>
        <p:sp>
          <p:nvSpPr>
            <p:cNvPr id="122" name="テキスト ボックス 121">
              <a:extLst>
                <a:ext uri="{FF2B5EF4-FFF2-40B4-BE49-F238E27FC236}">
                  <a16:creationId xmlns:a16="http://schemas.microsoft.com/office/drawing/2014/main" id="{6B5E65A7-4BA7-5945-94C5-F9B0483C8CBB}"/>
                </a:ext>
              </a:extLst>
            </p:cNvPr>
            <p:cNvSpPr txBox="1"/>
            <p:nvPr/>
          </p:nvSpPr>
          <p:spPr>
            <a:xfrm>
              <a:off x="304619" y="6219364"/>
              <a:ext cx="975588" cy="369332"/>
            </a:xfrm>
            <a:prstGeom prst="rect">
              <a:avLst/>
            </a:prstGeom>
            <a:noFill/>
          </p:spPr>
          <p:txBody>
            <a:bodyPr wrap="none" rtlCol="0">
              <a:spAutoFit/>
            </a:bodyPr>
            <a:lstStyle/>
            <a:p>
              <a:r>
                <a:rPr kumimoji="1" lang="en-US" altLang="ja-JP" dirty="0">
                  <a:solidFill>
                    <a:schemeClr val="bg1"/>
                  </a:solidFill>
                </a:rPr>
                <a:t>NRT2.1</a:t>
              </a:r>
              <a:endParaRPr kumimoji="1" lang="ja-JP" altLang="en-US">
                <a:solidFill>
                  <a:schemeClr val="bg1"/>
                </a:solidFill>
              </a:endParaRPr>
            </a:p>
          </p:txBody>
        </p:sp>
        <p:grpSp>
          <p:nvGrpSpPr>
            <p:cNvPr id="134" name="グループ化 133">
              <a:extLst>
                <a:ext uri="{FF2B5EF4-FFF2-40B4-BE49-F238E27FC236}">
                  <a16:creationId xmlns:a16="http://schemas.microsoft.com/office/drawing/2014/main" id="{502CA16E-D43C-2647-A4EC-FC51A85E7D1F}"/>
                </a:ext>
              </a:extLst>
            </p:cNvPr>
            <p:cNvGrpSpPr/>
            <p:nvPr/>
          </p:nvGrpSpPr>
          <p:grpSpPr>
            <a:xfrm>
              <a:off x="2834493" y="3871000"/>
              <a:ext cx="327730" cy="2386589"/>
              <a:chOff x="4527793" y="3871000"/>
              <a:chExt cx="327730" cy="2386589"/>
            </a:xfrm>
          </p:grpSpPr>
          <p:cxnSp>
            <p:nvCxnSpPr>
              <p:cNvPr id="124" name="直線コネクタ 123">
                <a:extLst>
                  <a:ext uri="{FF2B5EF4-FFF2-40B4-BE49-F238E27FC236}">
                    <a16:creationId xmlns:a16="http://schemas.microsoft.com/office/drawing/2014/main" id="{4ECFC69A-F602-584F-8067-8D00E1F894AF}"/>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三角形 131">
                <a:extLst>
                  <a:ext uri="{FF2B5EF4-FFF2-40B4-BE49-F238E27FC236}">
                    <a16:creationId xmlns:a16="http://schemas.microsoft.com/office/drawing/2014/main" id="{C9289FEB-DF96-CC42-8908-911E351C7B71}"/>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cxnSp>
          <p:nvCxnSpPr>
            <p:cNvPr id="137" name="直線コネクタ 136">
              <a:extLst>
                <a:ext uri="{FF2B5EF4-FFF2-40B4-BE49-F238E27FC236}">
                  <a16:creationId xmlns:a16="http://schemas.microsoft.com/office/drawing/2014/main" id="{576F7971-43F2-5A41-9239-443D4792347D}"/>
                </a:ext>
              </a:extLst>
            </p:cNvPr>
            <p:cNvCxnSpPr>
              <a:cxnSpLocks/>
            </p:cNvCxnSpPr>
            <p:nvPr/>
          </p:nvCxnSpPr>
          <p:spPr>
            <a:xfrm rot="16200000" flipV="1">
              <a:off x="2112716" y="3190362"/>
              <a:ext cx="21774" cy="963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グループ化 138">
              <a:extLst>
                <a:ext uri="{FF2B5EF4-FFF2-40B4-BE49-F238E27FC236}">
                  <a16:creationId xmlns:a16="http://schemas.microsoft.com/office/drawing/2014/main" id="{87D8E734-1FDC-4541-8048-29B4006C5F32}"/>
                </a:ext>
              </a:extLst>
            </p:cNvPr>
            <p:cNvGrpSpPr/>
            <p:nvPr/>
          </p:nvGrpSpPr>
          <p:grpSpPr>
            <a:xfrm rot="10800000">
              <a:off x="623639" y="3771310"/>
              <a:ext cx="327730" cy="2386589"/>
              <a:chOff x="4527793" y="3871000"/>
              <a:chExt cx="327730" cy="2386589"/>
            </a:xfrm>
          </p:grpSpPr>
          <p:cxnSp>
            <p:nvCxnSpPr>
              <p:cNvPr id="140" name="直線コネクタ 139">
                <a:extLst>
                  <a:ext uri="{FF2B5EF4-FFF2-40B4-BE49-F238E27FC236}">
                    <a16:creationId xmlns:a16="http://schemas.microsoft.com/office/drawing/2014/main" id="{55A198F3-1E13-894F-AF48-0F76BFEAD1BF}"/>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三角形 140">
                <a:extLst>
                  <a:ext uri="{FF2B5EF4-FFF2-40B4-BE49-F238E27FC236}">
                    <a16:creationId xmlns:a16="http://schemas.microsoft.com/office/drawing/2014/main" id="{81DAE4EA-35F0-3241-965E-CB12CE618EEB}"/>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43" name="テキスト ボックス 142">
              <a:extLst>
                <a:ext uri="{FF2B5EF4-FFF2-40B4-BE49-F238E27FC236}">
                  <a16:creationId xmlns:a16="http://schemas.microsoft.com/office/drawing/2014/main" id="{1E0E245C-A573-1D40-8891-574B41F534B0}"/>
                </a:ext>
              </a:extLst>
            </p:cNvPr>
            <p:cNvSpPr txBox="1"/>
            <p:nvPr/>
          </p:nvSpPr>
          <p:spPr>
            <a:xfrm>
              <a:off x="2405927" y="6518642"/>
              <a:ext cx="1107996" cy="369332"/>
            </a:xfrm>
            <a:prstGeom prst="rect">
              <a:avLst/>
            </a:prstGeom>
            <a:noFill/>
          </p:spPr>
          <p:txBody>
            <a:bodyPr wrap="none" rtlCol="0">
              <a:spAutoFit/>
            </a:bodyPr>
            <a:lstStyle/>
            <a:p>
              <a:r>
                <a:rPr kumimoji="1" lang="ja-JP" altLang="en-US">
                  <a:solidFill>
                    <a:schemeClr val="bg1"/>
                  </a:solidFill>
                </a:rPr>
                <a:t>窒素飢餓</a:t>
              </a:r>
            </a:p>
          </p:txBody>
        </p:sp>
        <p:sp>
          <p:nvSpPr>
            <p:cNvPr id="144" name="円/楕円 143">
              <a:extLst>
                <a:ext uri="{FF2B5EF4-FFF2-40B4-BE49-F238E27FC236}">
                  <a16:creationId xmlns:a16="http://schemas.microsoft.com/office/drawing/2014/main" id="{9CF6B8D1-CE41-FA44-9541-1DDA4AB9808F}"/>
                </a:ext>
              </a:extLst>
            </p:cNvPr>
            <p:cNvSpPr/>
            <p:nvPr/>
          </p:nvSpPr>
          <p:spPr>
            <a:xfrm>
              <a:off x="1484842" y="561273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991F1852-F280-2A4F-821B-D9F94F4DF87D}"/>
                </a:ext>
              </a:extLst>
            </p:cNvPr>
            <p:cNvSpPr/>
            <p:nvPr/>
          </p:nvSpPr>
          <p:spPr>
            <a:xfrm>
              <a:off x="2514119" y="557057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D38228AA-5830-3745-8EBB-7D5A1CD7ACCE}"/>
                </a:ext>
              </a:extLst>
            </p:cNvPr>
            <p:cNvCxnSpPr>
              <a:cxnSpLocks/>
            </p:cNvCxnSpPr>
            <p:nvPr/>
          </p:nvCxnSpPr>
          <p:spPr>
            <a:xfrm flipH="1">
              <a:off x="2912153" y="5884646"/>
              <a:ext cx="100936" cy="66915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F230D08-1FFC-B147-BF0D-6E3865ED1390}"/>
                </a:ext>
              </a:extLst>
            </p:cNvPr>
            <p:cNvCxnSpPr>
              <a:cxnSpLocks/>
            </p:cNvCxnSpPr>
            <p:nvPr/>
          </p:nvCxnSpPr>
          <p:spPr>
            <a:xfrm flipH="1" flipV="1">
              <a:off x="2520687" y="5925976"/>
              <a:ext cx="135953" cy="614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111BFE6D-671C-4342-B90F-3711C3128936}"/>
                </a:ext>
              </a:extLst>
            </p:cNvPr>
            <p:cNvCxnSpPr>
              <a:cxnSpLocks/>
              <a:stCxn id="144" idx="1"/>
            </p:cNvCxnSpPr>
            <p:nvPr/>
          </p:nvCxnSpPr>
          <p:spPr>
            <a:xfrm flipH="1">
              <a:off x="960211" y="5686699"/>
              <a:ext cx="598598" cy="468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4EDF852F-ED24-FC4F-931C-134B9E6CA92E}"/>
                </a:ext>
              </a:extLst>
            </p:cNvPr>
            <p:cNvCxnSpPr>
              <a:cxnSpLocks/>
            </p:cNvCxnSpPr>
            <p:nvPr/>
          </p:nvCxnSpPr>
          <p:spPr>
            <a:xfrm flipH="1">
              <a:off x="1003477" y="6117809"/>
              <a:ext cx="820370" cy="1097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23" name="直線コネクタ 122">
            <a:extLst>
              <a:ext uri="{FF2B5EF4-FFF2-40B4-BE49-F238E27FC236}">
                <a16:creationId xmlns:a16="http://schemas.microsoft.com/office/drawing/2014/main" id="{9ED56C85-0A8D-644D-9F49-1105FE427798}"/>
              </a:ext>
            </a:extLst>
          </p:cNvPr>
          <p:cNvCxnSpPr>
            <a:stCxn id="2" idx="2"/>
          </p:cNvCxnSpPr>
          <p:nvPr/>
        </p:nvCxnSpPr>
        <p:spPr>
          <a:xfrm>
            <a:off x="4572000" y="775855"/>
            <a:ext cx="0" cy="609359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CA8DEDFE-EAB7-184E-BEB8-61317F1C2741}"/>
              </a:ext>
            </a:extLst>
          </p:cNvPr>
          <p:cNvSpPr txBox="1"/>
          <p:nvPr/>
        </p:nvSpPr>
        <p:spPr>
          <a:xfrm>
            <a:off x="100742" y="1019052"/>
            <a:ext cx="1107996" cy="461665"/>
          </a:xfrm>
          <a:prstGeom prst="rect">
            <a:avLst/>
          </a:prstGeom>
          <a:noFill/>
          <a:ln>
            <a:solidFill>
              <a:schemeClr val="tx1"/>
            </a:solidFill>
          </a:ln>
        </p:spPr>
        <p:txBody>
          <a:bodyPr wrap="none" rtlCol="0">
            <a:spAutoFit/>
          </a:bodyPr>
          <a:lstStyle/>
          <a:p>
            <a:r>
              <a:rPr kumimoji="1" lang="ja-JP" altLang="en-US" sz="2400"/>
              <a:t>野生型</a:t>
            </a:r>
          </a:p>
        </p:txBody>
      </p:sp>
      <p:sp>
        <p:nvSpPr>
          <p:cNvPr id="127" name="テキスト ボックス 126">
            <a:extLst>
              <a:ext uri="{FF2B5EF4-FFF2-40B4-BE49-F238E27FC236}">
                <a16:creationId xmlns:a16="http://schemas.microsoft.com/office/drawing/2014/main" id="{696FEC8A-BD9D-554C-A406-1470654C69CD}"/>
              </a:ext>
            </a:extLst>
          </p:cNvPr>
          <p:cNvSpPr txBox="1"/>
          <p:nvPr/>
        </p:nvSpPr>
        <p:spPr>
          <a:xfrm>
            <a:off x="4617982" y="1019052"/>
            <a:ext cx="2904962" cy="461665"/>
          </a:xfrm>
          <a:prstGeom prst="rect">
            <a:avLst/>
          </a:prstGeom>
          <a:noFill/>
          <a:ln>
            <a:solidFill>
              <a:schemeClr val="tx1"/>
            </a:solidFill>
          </a:ln>
        </p:spPr>
        <p:txBody>
          <a:bodyPr wrap="none" rtlCol="0">
            <a:spAutoFit/>
          </a:bodyPr>
          <a:lstStyle/>
          <a:p>
            <a:r>
              <a:rPr kumimoji="1" lang="en-US" altLang="ja-JP" sz="2400" i="1" dirty="0"/>
              <a:t>cepd1, 2</a:t>
            </a:r>
            <a:r>
              <a:rPr kumimoji="1" lang="ja-JP" altLang="en-US" sz="2400"/>
              <a:t>二重変異体</a:t>
            </a:r>
            <a:endParaRPr kumimoji="1" lang="ja-JP" altLang="en-US" sz="2400" i="1"/>
          </a:p>
        </p:txBody>
      </p:sp>
      <p:grpSp>
        <p:nvGrpSpPr>
          <p:cNvPr id="293" name="グループ化 292">
            <a:extLst>
              <a:ext uri="{FF2B5EF4-FFF2-40B4-BE49-F238E27FC236}">
                <a16:creationId xmlns:a16="http://schemas.microsoft.com/office/drawing/2014/main" id="{7F5428A2-7409-D348-B2DD-60E904D20B55}"/>
              </a:ext>
            </a:extLst>
          </p:cNvPr>
          <p:cNvGrpSpPr/>
          <p:nvPr/>
        </p:nvGrpSpPr>
        <p:grpSpPr>
          <a:xfrm>
            <a:off x="5487200" y="1564987"/>
            <a:ext cx="3419245" cy="5288455"/>
            <a:chOff x="4708282" y="1564987"/>
            <a:chExt cx="3419245" cy="5288455"/>
          </a:xfrm>
        </p:grpSpPr>
        <p:grpSp>
          <p:nvGrpSpPr>
            <p:cNvPr id="142" name="グループ化 141">
              <a:extLst>
                <a:ext uri="{FF2B5EF4-FFF2-40B4-BE49-F238E27FC236}">
                  <a16:creationId xmlns:a16="http://schemas.microsoft.com/office/drawing/2014/main" id="{CFFBC4A1-E8E2-EF42-878B-5EC49A7ED314}"/>
                </a:ext>
              </a:extLst>
            </p:cNvPr>
            <p:cNvGrpSpPr/>
            <p:nvPr/>
          </p:nvGrpSpPr>
          <p:grpSpPr>
            <a:xfrm>
              <a:off x="5404762" y="4127867"/>
              <a:ext cx="2475655" cy="1148476"/>
              <a:chOff x="5773631" y="5033482"/>
              <a:chExt cx="2475655" cy="1148476"/>
            </a:xfrm>
          </p:grpSpPr>
          <p:sp>
            <p:nvSpPr>
              <p:cNvPr id="146" name="フリーフォーム 145">
                <a:extLst>
                  <a:ext uri="{FF2B5EF4-FFF2-40B4-BE49-F238E27FC236}">
                    <a16:creationId xmlns:a16="http://schemas.microsoft.com/office/drawing/2014/main" id="{3F5E9462-4031-3243-AD62-CFA233CA82CA}"/>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フリーフォーム 148">
                <a:extLst>
                  <a:ext uri="{FF2B5EF4-FFF2-40B4-BE49-F238E27FC236}">
                    <a16:creationId xmlns:a16="http://schemas.microsoft.com/office/drawing/2014/main" id="{20B388D9-F876-4545-87A8-B0C392D2B707}"/>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フリーフォーム 149">
                <a:extLst>
                  <a:ext uri="{FF2B5EF4-FFF2-40B4-BE49-F238E27FC236}">
                    <a16:creationId xmlns:a16="http://schemas.microsoft.com/office/drawing/2014/main" id="{EC2C3DEA-3A2D-0540-AE9D-49C1ABA2DD82}"/>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フリーフォーム 150">
                <a:extLst>
                  <a:ext uri="{FF2B5EF4-FFF2-40B4-BE49-F238E27FC236}">
                    <a16:creationId xmlns:a16="http://schemas.microsoft.com/office/drawing/2014/main" id="{7C460D89-B06B-C14B-B9DB-C13C569134C0}"/>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フリーフォーム 151">
                <a:extLst>
                  <a:ext uri="{FF2B5EF4-FFF2-40B4-BE49-F238E27FC236}">
                    <a16:creationId xmlns:a16="http://schemas.microsoft.com/office/drawing/2014/main" id="{445A033C-2BA7-E948-9B6B-6F844E2EA899}"/>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フリーフォーム 152">
                <a:extLst>
                  <a:ext uri="{FF2B5EF4-FFF2-40B4-BE49-F238E27FC236}">
                    <a16:creationId xmlns:a16="http://schemas.microsoft.com/office/drawing/2014/main" id="{89462FBB-A175-DF4C-9B52-2AB0113C80C0}"/>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6" name="グループ化 155">
              <a:extLst>
                <a:ext uri="{FF2B5EF4-FFF2-40B4-BE49-F238E27FC236}">
                  <a16:creationId xmlns:a16="http://schemas.microsoft.com/office/drawing/2014/main" id="{4A12E120-7166-DB4D-8824-06D5156B8B16}"/>
                </a:ext>
              </a:extLst>
            </p:cNvPr>
            <p:cNvGrpSpPr/>
            <p:nvPr/>
          </p:nvGrpSpPr>
          <p:grpSpPr>
            <a:xfrm>
              <a:off x="5387126" y="2753173"/>
              <a:ext cx="1211739" cy="1173055"/>
              <a:chOff x="664547" y="3063561"/>
              <a:chExt cx="1211739" cy="1173055"/>
            </a:xfrm>
          </p:grpSpPr>
          <p:sp>
            <p:nvSpPr>
              <p:cNvPr id="157" name="フリーフォーム 156">
                <a:extLst>
                  <a:ext uri="{FF2B5EF4-FFF2-40B4-BE49-F238E27FC236}">
                    <a16:creationId xmlns:a16="http://schemas.microsoft.com/office/drawing/2014/main" id="{A694FD04-AD82-B94B-9ECD-1AE4A781BD61}"/>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8" name="グループ化 157">
                <a:extLst>
                  <a:ext uri="{FF2B5EF4-FFF2-40B4-BE49-F238E27FC236}">
                    <a16:creationId xmlns:a16="http://schemas.microsoft.com/office/drawing/2014/main" id="{7A3D7D2E-175F-3C41-9DBA-B39324EEE446}"/>
                  </a:ext>
                </a:extLst>
              </p:cNvPr>
              <p:cNvGrpSpPr>
                <a:grpSpLocks noChangeAspect="1"/>
              </p:cNvGrpSpPr>
              <p:nvPr/>
            </p:nvGrpSpPr>
            <p:grpSpPr>
              <a:xfrm rot="18137259">
                <a:off x="937878" y="3349111"/>
                <a:ext cx="216000" cy="211024"/>
                <a:chOff x="5759254" y="2287608"/>
                <a:chExt cx="795725" cy="777267"/>
              </a:xfrm>
            </p:grpSpPr>
            <p:sp>
              <p:nvSpPr>
                <p:cNvPr id="179" name="フリーフォーム 178">
                  <a:extLst>
                    <a:ext uri="{FF2B5EF4-FFF2-40B4-BE49-F238E27FC236}">
                      <a16:creationId xmlns:a16="http://schemas.microsoft.com/office/drawing/2014/main" id="{9DE1C090-9C19-434C-9907-B5359FCDF90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フリーフォーム 179">
                  <a:extLst>
                    <a:ext uri="{FF2B5EF4-FFF2-40B4-BE49-F238E27FC236}">
                      <a16:creationId xmlns:a16="http://schemas.microsoft.com/office/drawing/2014/main" id="{657A6A82-438E-8C40-A53E-2047A477F4A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フリーフォーム 180">
                  <a:extLst>
                    <a:ext uri="{FF2B5EF4-FFF2-40B4-BE49-F238E27FC236}">
                      <a16:creationId xmlns:a16="http://schemas.microsoft.com/office/drawing/2014/main" id="{F13F8BA7-7377-A245-90F4-D48A2C8DDAC8}"/>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フリーフォーム 181">
                  <a:extLst>
                    <a:ext uri="{FF2B5EF4-FFF2-40B4-BE49-F238E27FC236}">
                      <a16:creationId xmlns:a16="http://schemas.microsoft.com/office/drawing/2014/main" id="{3CDBAC4B-88CD-084A-9E94-9EC08916F83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9" name="円弧 158">
                <a:extLst>
                  <a:ext uri="{FF2B5EF4-FFF2-40B4-BE49-F238E27FC236}">
                    <a16:creationId xmlns:a16="http://schemas.microsoft.com/office/drawing/2014/main" id="{49A9074E-0FAF-C044-8AB4-4A3B7364D88B}"/>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0" name="グループ化 159">
                <a:extLst>
                  <a:ext uri="{FF2B5EF4-FFF2-40B4-BE49-F238E27FC236}">
                    <a16:creationId xmlns:a16="http://schemas.microsoft.com/office/drawing/2014/main" id="{1589A568-13E7-5E45-93C3-B4A41E06CBBA}"/>
                  </a:ext>
                </a:extLst>
              </p:cNvPr>
              <p:cNvGrpSpPr/>
              <p:nvPr/>
            </p:nvGrpSpPr>
            <p:grpSpPr>
              <a:xfrm rot="15300384">
                <a:off x="1138260" y="3498589"/>
                <a:ext cx="771458" cy="704595"/>
                <a:chOff x="5050904" y="3890441"/>
                <a:chExt cx="771458" cy="704595"/>
              </a:xfrm>
            </p:grpSpPr>
            <p:cxnSp>
              <p:nvCxnSpPr>
                <p:cNvPr id="176" name="直線コネクタ 175">
                  <a:extLst>
                    <a:ext uri="{FF2B5EF4-FFF2-40B4-BE49-F238E27FC236}">
                      <a16:creationId xmlns:a16="http://schemas.microsoft.com/office/drawing/2014/main" id="{942000DF-E338-964C-8B04-50416F3F0D9E}"/>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177" name="フリーフォーム 176">
                  <a:extLst>
                    <a:ext uri="{FF2B5EF4-FFF2-40B4-BE49-F238E27FC236}">
                      <a16:creationId xmlns:a16="http://schemas.microsoft.com/office/drawing/2014/main" id="{799D8360-B16D-9440-9D81-88A20809975E}"/>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フリーフォーム 177">
                  <a:extLst>
                    <a:ext uri="{FF2B5EF4-FFF2-40B4-BE49-F238E27FC236}">
                      <a16:creationId xmlns:a16="http://schemas.microsoft.com/office/drawing/2014/main" id="{5F2EBA60-D023-274B-9E32-F3F0D1DB2DC2}"/>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円弧 160">
                <a:extLst>
                  <a:ext uri="{FF2B5EF4-FFF2-40B4-BE49-F238E27FC236}">
                    <a16:creationId xmlns:a16="http://schemas.microsoft.com/office/drawing/2014/main" id="{C37238AC-5903-3340-B606-3882745121FA}"/>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2" name="グループ化 161">
                <a:extLst>
                  <a:ext uri="{FF2B5EF4-FFF2-40B4-BE49-F238E27FC236}">
                    <a16:creationId xmlns:a16="http://schemas.microsoft.com/office/drawing/2014/main" id="{EB572D1A-B895-7B46-9D12-60290CA05EB4}"/>
                  </a:ext>
                </a:extLst>
              </p:cNvPr>
              <p:cNvGrpSpPr/>
              <p:nvPr/>
            </p:nvGrpSpPr>
            <p:grpSpPr>
              <a:xfrm rot="19399544">
                <a:off x="1004180" y="3063561"/>
                <a:ext cx="216000" cy="255744"/>
                <a:chOff x="4189660" y="2779352"/>
                <a:chExt cx="216000" cy="255744"/>
              </a:xfrm>
            </p:grpSpPr>
            <p:sp>
              <p:nvSpPr>
                <p:cNvPr id="170" name="フリーフォーム 169">
                  <a:extLst>
                    <a:ext uri="{FF2B5EF4-FFF2-40B4-BE49-F238E27FC236}">
                      <a16:creationId xmlns:a16="http://schemas.microsoft.com/office/drawing/2014/main" id="{72F610D4-0D19-BE4D-BDD9-7EFFE9C0334C}"/>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1" name="グループ化 170">
                  <a:extLst>
                    <a:ext uri="{FF2B5EF4-FFF2-40B4-BE49-F238E27FC236}">
                      <a16:creationId xmlns:a16="http://schemas.microsoft.com/office/drawing/2014/main" id="{53C71504-843A-D64D-83E6-05B95ADEBCFC}"/>
                    </a:ext>
                  </a:extLst>
                </p:cNvPr>
                <p:cNvGrpSpPr>
                  <a:grpSpLocks noChangeAspect="1"/>
                </p:cNvGrpSpPr>
                <p:nvPr/>
              </p:nvGrpSpPr>
              <p:grpSpPr>
                <a:xfrm rot="20001504">
                  <a:off x="4189660" y="2779352"/>
                  <a:ext cx="216000" cy="211024"/>
                  <a:chOff x="5759254" y="2287608"/>
                  <a:chExt cx="795725" cy="777267"/>
                </a:xfrm>
              </p:grpSpPr>
              <p:sp>
                <p:nvSpPr>
                  <p:cNvPr id="172" name="フリーフォーム 171">
                    <a:extLst>
                      <a:ext uri="{FF2B5EF4-FFF2-40B4-BE49-F238E27FC236}">
                        <a16:creationId xmlns:a16="http://schemas.microsoft.com/office/drawing/2014/main" id="{1E4516C1-4B31-B947-8EFB-96D39565603C}"/>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フリーフォーム 172">
                    <a:extLst>
                      <a:ext uri="{FF2B5EF4-FFF2-40B4-BE49-F238E27FC236}">
                        <a16:creationId xmlns:a16="http://schemas.microsoft.com/office/drawing/2014/main" id="{10EAAE74-8EE7-5C40-9773-554D3604D56B}"/>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フリーフォーム 173">
                    <a:extLst>
                      <a:ext uri="{FF2B5EF4-FFF2-40B4-BE49-F238E27FC236}">
                        <a16:creationId xmlns:a16="http://schemas.microsoft.com/office/drawing/2014/main" id="{FFEAAC0A-7229-6240-BB28-7E397F9DF99F}"/>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フリーフォーム 174">
                    <a:extLst>
                      <a:ext uri="{FF2B5EF4-FFF2-40B4-BE49-F238E27FC236}">
                        <a16:creationId xmlns:a16="http://schemas.microsoft.com/office/drawing/2014/main" id="{C6799F65-6BD5-1B4A-BBE9-0D8DDDF2A4A6}"/>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63" name="グループ化 162">
                <a:extLst>
                  <a:ext uri="{FF2B5EF4-FFF2-40B4-BE49-F238E27FC236}">
                    <a16:creationId xmlns:a16="http://schemas.microsoft.com/office/drawing/2014/main" id="{FE625BFC-EFDD-D049-954D-0310DB2A82A1}"/>
                  </a:ext>
                </a:extLst>
              </p:cNvPr>
              <p:cNvGrpSpPr/>
              <p:nvPr/>
            </p:nvGrpSpPr>
            <p:grpSpPr>
              <a:xfrm>
                <a:off x="664547" y="3272569"/>
                <a:ext cx="216000" cy="255744"/>
                <a:chOff x="4189660" y="2779352"/>
                <a:chExt cx="216000" cy="255744"/>
              </a:xfrm>
            </p:grpSpPr>
            <p:sp>
              <p:nvSpPr>
                <p:cNvPr id="164" name="フリーフォーム 163">
                  <a:extLst>
                    <a:ext uri="{FF2B5EF4-FFF2-40B4-BE49-F238E27FC236}">
                      <a16:creationId xmlns:a16="http://schemas.microsoft.com/office/drawing/2014/main" id="{73C0C200-D0FC-7E49-A933-285BA446BD04}"/>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5" name="グループ化 164">
                  <a:extLst>
                    <a:ext uri="{FF2B5EF4-FFF2-40B4-BE49-F238E27FC236}">
                      <a16:creationId xmlns:a16="http://schemas.microsoft.com/office/drawing/2014/main" id="{5B0053C4-F837-4044-BCEA-2DE9902AA94D}"/>
                    </a:ext>
                  </a:extLst>
                </p:cNvPr>
                <p:cNvGrpSpPr>
                  <a:grpSpLocks noChangeAspect="1"/>
                </p:cNvGrpSpPr>
                <p:nvPr/>
              </p:nvGrpSpPr>
              <p:grpSpPr>
                <a:xfrm rot="20001504">
                  <a:off x="4189660" y="2779352"/>
                  <a:ext cx="216000" cy="211024"/>
                  <a:chOff x="5759254" y="2287608"/>
                  <a:chExt cx="795725" cy="777267"/>
                </a:xfrm>
              </p:grpSpPr>
              <p:sp>
                <p:nvSpPr>
                  <p:cNvPr id="166" name="フリーフォーム 165">
                    <a:extLst>
                      <a:ext uri="{FF2B5EF4-FFF2-40B4-BE49-F238E27FC236}">
                        <a16:creationId xmlns:a16="http://schemas.microsoft.com/office/drawing/2014/main" id="{97B16E7F-C473-9949-987C-E04E2CF7801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フリーフォーム 166">
                    <a:extLst>
                      <a:ext uri="{FF2B5EF4-FFF2-40B4-BE49-F238E27FC236}">
                        <a16:creationId xmlns:a16="http://schemas.microsoft.com/office/drawing/2014/main" id="{679A264B-CE8E-6A40-A581-E8BF2AC11BB2}"/>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フリーフォーム 167">
                    <a:extLst>
                      <a:ext uri="{FF2B5EF4-FFF2-40B4-BE49-F238E27FC236}">
                        <a16:creationId xmlns:a16="http://schemas.microsoft.com/office/drawing/2014/main" id="{55DA3B36-F49C-1B44-8684-8C7F5AD4B236}"/>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フリーフォーム 168">
                    <a:extLst>
                      <a:ext uri="{FF2B5EF4-FFF2-40B4-BE49-F238E27FC236}">
                        <a16:creationId xmlns:a16="http://schemas.microsoft.com/office/drawing/2014/main" id="{52649BC1-256F-E745-9611-39DDF7B2259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183" name="直線コネクタ 182">
              <a:extLst>
                <a:ext uri="{FF2B5EF4-FFF2-40B4-BE49-F238E27FC236}">
                  <a16:creationId xmlns:a16="http://schemas.microsoft.com/office/drawing/2014/main" id="{98EB24C5-A657-C74F-8B33-CA35A917EEA1}"/>
                </a:ext>
              </a:extLst>
            </p:cNvPr>
            <p:cNvCxnSpPr/>
            <p:nvPr/>
          </p:nvCxnSpPr>
          <p:spPr>
            <a:xfrm>
              <a:off x="6683872" y="20112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184" name="フリーフォーム 183">
              <a:extLst>
                <a:ext uri="{FF2B5EF4-FFF2-40B4-BE49-F238E27FC236}">
                  <a16:creationId xmlns:a16="http://schemas.microsoft.com/office/drawing/2014/main" id="{DE4A84E8-242C-5141-92E1-13EB6951F324}"/>
                </a:ext>
              </a:extLst>
            </p:cNvPr>
            <p:cNvSpPr/>
            <p:nvPr/>
          </p:nvSpPr>
          <p:spPr>
            <a:xfrm rot="12577259">
              <a:off x="6777525" y="28839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フリーフォーム 184">
              <a:extLst>
                <a:ext uri="{FF2B5EF4-FFF2-40B4-BE49-F238E27FC236}">
                  <a16:creationId xmlns:a16="http://schemas.microsoft.com/office/drawing/2014/main" id="{016BBDEE-2E7B-B445-95A8-C45A95E37E29}"/>
                </a:ext>
              </a:extLst>
            </p:cNvPr>
            <p:cNvSpPr/>
            <p:nvPr/>
          </p:nvSpPr>
          <p:spPr>
            <a:xfrm rot="12577259">
              <a:off x="6804858" y="36717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フリーフォーム 185">
              <a:extLst>
                <a:ext uri="{FF2B5EF4-FFF2-40B4-BE49-F238E27FC236}">
                  <a16:creationId xmlns:a16="http://schemas.microsoft.com/office/drawing/2014/main" id="{C82762BA-2D79-F446-8A80-4BB262594069}"/>
                </a:ext>
              </a:extLst>
            </p:cNvPr>
            <p:cNvSpPr/>
            <p:nvPr/>
          </p:nvSpPr>
          <p:spPr>
            <a:xfrm rot="6062757">
              <a:off x="6392252" y="30683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7" name="グループ化 186">
              <a:extLst>
                <a:ext uri="{FF2B5EF4-FFF2-40B4-BE49-F238E27FC236}">
                  <a16:creationId xmlns:a16="http://schemas.microsoft.com/office/drawing/2014/main" id="{CF207E6F-48E7-0D4D-8E94-61AB680F6BA0}"/>
                </a:ext>
              </a:extLst>
            </p:cNvPr>
            <p:cNvGrpSpPr/>
            <p:nvPr/>
          </p:nvGrpSpPr>
          <p:grpSpPr>
            <a:xfrm rot="5733920">
              <a:off x="6659287" y="2080063"/>
              <a:ext cx="525103" cy="429308"/>
              <a:chOff x="5108235" y="2179136"/>
              <a:chExt cx="525103" cy="429308"/>
            </a:xfrm>
          </p:grpSpPr>
          <p:cxnSp>
            <p:nvCxnSpPr>
              <p:cNvPr id="188" name="直線コネクタ 187">
                <a:extLst>
                  <a:ext uri="{FF2B5EF4-FFF2-40B4-BE49-F238E27FC236}">
                    <a16:creationId xmlns:a16="http://schemas.microsoft.com/office/drawing/2014/main" id="{21385C63-B10C-284C-9E4C-F0B3522B4207}"/>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189" name="フリーフォーム 188">
                <a:extLst>
                  <a:ext uri="{FF2B5EF4-FFF2-40B4-BE49-F238E27FC236}">
                    <a16:creationId xmlns:a16="http://schemas.microsoft.com/office/drawing/2014/main" id="{DDF10553-2DB7-6245-8C44-17A4F7876C9E}"/>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0" name="グループ化 189">
              <a:extLst>
                <a:ext uri="{FF2B5EF4-FFF2-40B4-BE49-F238E27FC236}">
                  <a16:creationId xmlns:a16="http://schemas.microsoft.com/office/drawing/2014/main" id="{8865EEA8-F537-014F-9927-5171443BBAF7}"/>
                </a:ext>
              </a:extLst>
            </p:cNvPr>
            <p:cNvGrpSpPr/>
            <p:nvPr/>
          </p:nvGrpSpPr>
          <p:grpSpPr>
            <a:xfrm rot="4905790">
              <a:off x="6610372" y="2335247"/>
              <a:ext cx="525103" cy="429308"/>
              <a:chOff x="5108235" y="2179136"/>
              <a:chExt cx="525103" cy="429308"/>
            </a:xfrm>
          </p:grpSpPr>
          <p:cxnSp>
            <p:nvCxnSpPr>
              <p:cNvPr id="191" name="直線コネクタ 190">
                <a:extLst>
                  <a:ext uri="{FF2B5EF4-FFF2-40B4-BE49-F238E27FC236}">
                    <a16:creationId xmlns:a16="http://schemas.microsoft.com/office/drawing/2014/main" id="{02A37020-D220-0245-B2BB-8160C375970C}"/>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192" name="フリーフォーム 191">
                <a:extLst>
                  <a:ext uri="{FF2B5EF4-FFF2-40B4-BE49-F238E27FC236}">
                    <a16:creationId xmlns:a16="http://schemas.microsoft.com/office/drawing/2014/main" id="{46B490EB-281E-B545-8049-13CA3A07803E}"/>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18A1F086-2CF9-6943-ADFF-AC31DB1C9195}"/>
                </a:ext>
              </a:extLst>
            </p:cNvPr>
            <p:cNvGrpSpPr/>
            <p:nvPr/>
          </p:nvGrpSpPr>
          <p:grpSpPr>
            <a:xfrm>
              <a:off x="6705676" y="2539627"/>
              <a:ext cx="1116250" cy="997394"/>
              <a:chOff x="2110421" y="2850015"/>
              <a:chExt cx="1116250" cy="997394"/>
            </a:xfrm>
          </p:grpSpPr>
          <p:cxnSp>
            <p:nvCxnSpPr>
              <p:cNvPr id="194" name="直線コネクタ 193">
                <a:extLst>
                  <a:ext uri="{FF2B5EF4-FFF2-40B4-BE49-F238E27FC236}">
                    <a16:creationId xmlns:a16="http://schemas.microsoft.com/office/drawing/2014/main" id="{A3E81F0B-D00F-4343-86A7-E131F1D6071A}"/>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195" name="フリーフォーム 194">
                <a:extLst>
                  <a:ext uri="{FF2B5EF4-FFF2-40B4-BE49-F238E27FC236}">
                    <a16:creationId xmlns:a16="http://schemas.microsoft.com/office/drawing/2014/main" id="{CE57989B-BA26-B943-8BAB-0A6C150046FC}"/>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フリーフォーム 195">
                <a:extLst>
                  <a:ext uri="{FF2B5EF4-FFF2-40B4-BE49-F238E27FC236}">
                    <a16:creationId xmlns:a16="http://schemas.microsoft.com/office/drawing/2014/main" id="{374D040C-5DB5-0F4A-B11D-DE2CE0B74923}"/>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7" name="グループ化 196">
                <a:extLst>
                  <a:ext uri="{FF2B5EF4-FFF2-40B4-BE49-F238E27FC236}">
                    <a16:creationId xmlns:a16="http://schemas.microsoft.com/office/drawing/2014/main" id="{A6B43AAF-F36D-DC44-A012-DF900774911E}"/>
                  </a:ext>
                </a:extLst>
              </p:cNvPr>
              <p:cNvGrpSpPr/>
              <p:nvPr/>
            </p:nvGrpSpPr>
            <p:grpSpPr>
              <a:xfrm rot="1173186">
                <a:off x="2817995" y="2937287"/>
                <a:ext cx="216000" cy="255744"/>
                <a:chOff x="4189660" y="2779352"/>
                <a:chExt cx="216000" cy="255744"/>
              </a:xfrm>
            </p:grpSpPr>
            <p:sp>
              <p:nvSpPr>
                <p:cNvPr id="216" name="フリーフォーム 215">
                  <a:extLst>
                    <a:ext uri="{FF2B5EF4-FFF2-40B4-BE49-F238E27FC236}">
                      <a16:creationId xmlns:a16="http://schemas.microsoft.com/office/drawing/2014/main" id="{B094E703-8C77-054E-AF84-4E1634D85F68}"/>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7" name="グループ化 216">
                  <a:extLst>
                    <a:ext uri="{FF2B5EF4-FFF2-40B4-BE49-F238E27FC236}">
                      <a16:creationId xmlns:a16="http://schemas.microsoft.com/office/drawing/2014/main" id="{A9FFBED0-0C5D-1D40-9923-CCF4ECA1FD05}"/>
                    </a:ext>
                  </a:extLst>
                </p:cNvPr>
                <p:cNvGrpSpPr>
                  <a:grpSpLocks noChangeAspect="1"/>
                </p:cNvGrpSpPr>
                <p:nvPr/>
              </p:nvGrpSpPr>
              <p:grpSpPr>
                <a:xfrm rot="20001504">
                  <a:off x="4189660" y="2779352"/>
                  <a:ext cx="216000" cy="211024"/>
                  <a:chOff x="5759254" y="2287608"/>
                  <a:chExt cx="795725" cy="777267"/>
                </a:xfrm>
              </p:grpSpPr>
              <p:sp>
                <p:nvSpPr>
                  <p:cNvPr id="218" name="フリーフォーム 217">
                    <a:extLst>
                      <a:ext uri="{FF2B5EF4-FFF2-40B4-BE49-F238E27FC236}">
                        <a16:creationId xmlns:a16="http://schemas.microsoft.com/office/drawing/2014/main" id="{CDFFB1C6-81AF-C049-AF8C-80669046F690}"/>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フリーフォーム 218">
                    <a:extLst>
                      <a:ext uri="{FF2B5EF4-FFF2-40B4-BE49-F238E27FC236}">
                        <a16:creationId xmlns:a16="http://schemas.microsoft.com/office/drawing/2014/main" id="{89B2B758-D4A6-2E4F-9D71-57ABD5384A6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フリーフォーム 219">
                    <a:extLst>
                      <a:ext uri="{FF2B5EF4-FFF2-40B4-BE49-F238E27FC236}">
                        <a16:creationId xmlns:a16="http://schemas.microsoft.com/office/drawing/2014/main" id="{8C28BC41-A1C8-D041-8D10-E54D13A29EE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フリーフォーム 220">
                    <a:extLst>
                      <a:ext uri="{FF2B5EF4-FFF2-40B4-BE49-F238E27FC236}">
                        <a16:creationId xmlns:a16="http://schemas.microsoft.com/office/drawing/2014/main" id="{FE9114C5-EAD6-014B-BFB5-3706D5EEAFB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rawing/2014/main" id="{7D4B8838-335B-DA4E-BAEE-887C1135123B}"/>
                  </a:ext>
                </a:extLst>
              </p:cNvPr>
              <p:cNvGrpSpPr/>
              <p:nvPr/>
            </p:nvGrpSpPr>
            <p:grpSpPr>
              <a:xfrm rot="3003238">
                <a:off x="2558397" y="2846790"/>
                <a:ext cx="378067" cy="384518"/>
                <a:chOff x="4324291" y="3334365"/>
                <a:chExt cx="378067" cy="384518"/>
              </a:xfrm>
            </p:grpSpPr>
            <p:cxnSp>
              <p:nvCxnSpPr>
                <p:cNvPr id="208" name="直線コネクタ 207">
                  <a:extLst>
                    <a:ext uri="{FF2B5EF4-FFF2-40B4-BE49-F238E27FC236}">
                      <a16:creationId xmlns:a16="http://schemas.microsoft.com/office/drawing/2014/main" id="{6EF4EEA5-CBA2-D648-A27A-B8D2A04D0A9F}"/>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09" name="グループ化 208">
                  <a:extLst>
                    <a:ext uri="{FF2B5EF4-FFF2-40B4-BE49-F238E27FC236}">
                      <a16:creationId xmlns:a16="http://schemas.microsoft.com/office/drawing/2014/main" id="{D9FA9C3E-5873-084D-B2A5-EF4FCB087D8A}"/>
                    </a:ext>
                  </a:extLst>
                </p:cNvPr>
                <p:cNvGrpSpPr/>
                <p:nvPr/>
              </p:nvGrpSpPr>
              <p:grpSpPr>
                <a:xfrm rot="20090446">
                  <a:off x="4324291" y="3334365"/>
                  <a:ext cx="216000" cy="255744"/>
                  <a:chOff x="4189660" y="2779352"/>
                  <a:chExt cx="216000" cy="255744"/>
                </a:xfrm>
              </p:grpSpPr>
              <p:sp>
                <p:nvSpPr>
                  <p:cNvPr id="210" name="フリーフォーム 209">
                    <a:extLst>
                      <a:ext uri="{FF2B5EF4-FFF2-40B4-BE49-F238E27FC236}">
                        <a16:creationId xmlns:a16="http://schemas.microsoft.com/office/drawing/2014/main" id="{DDC729A9-D9C6-E248-8B17-97EAE4B92172}"/>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1" name="グループ化 210">
                    <a:extLst>
                      <a:ext uri="{FF2B5EF4-FFF2-40B4-BE49-F238E27FC236}">
                        <a16:creationId xmlns:a16="http://schemas.microsoft.com/office/drawing/2014/main" id="{087F8092-E072-DA45-A3D2-752F4BC97F95}"/>
                      </a:ext>
                    </a:extLst>
                  </p:cNvPr>
                  <p:cNvGrpSpPr>
                    <a:grpSpLocks noChangeAspect="1"/>
                  </p:cNvGrpSpPr>
                  <p:nvPr/>
                </p:nvGrpSpPr>
                <p:grpSpPr>
                  <a:xfrm rot="20001504">
                    <a:off x="4189660" y="2779352"/>
                    <a:ext cx="216000" cy="211024"/>
                    <a:chOff x="5759254" y="2287608"/>
                    <a:chExt cx="795725" cy="777267"/>
                  </a:xfrm>
                </p:grpSpPr>
                <p:sp>
                  <p:nvSpPr>
                    <p:cNvPr id="212" name="フリーフォーム 211">
                      <a:extLst>
                        <a:ext uri="{FF2B5EF4-FFF2-40B4-BE49-F238E27FC236}">
                          <a16:creationId xmlns:a16="http://schemas.microsoft.com/office/drawing/2014/main" id="{636C5E5C-60A5-4C45-818A-87938C2B1E2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フリーフォーム 212">
                      <a:extLst>
                        <a:ext uri="{FF2B5EF4-FFF2-40B4-BE49-F238E27FC236}">
                          <a16:creationId xmlns:a16="http://schemas.microsoft.com/office/drawing/2014/main" id="{C4895BB6-602C-7240-877D-F5D1D849FB13}"/>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フリーフォーム 213">
                      <a:extLst>
                        <a:ext uri="{FF2B5EF4-FFF2-40B4-BE49-F238E27FC236}">
                          <a16:creationId xmlns:a16="http://schemas.microsoft.com/office/drawing/2014/main" id="{933890B5-D0E8-0642-896B-AC10E802B6C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フリーフォーム 214">
                      <a:extLst>
                        <a:ext uri="{FF2B5EF4-FFF2-40B4-BE49-F238E27FC236}">
                          <a16:creationId xmlns:a16="http://schemas.microsoft.com/office/drawing/2014/main" id="{FB79B7A1-A1F1-654F-BADF-91A5BED1B8C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99" name="グループ化 198">
                <a:extLst>
                  <a:ext uri="{FF2B5EF4-FFF2-40B4-BE49-F238E27FC236}">
                    <a16:creationId xmlns:a16="http://schemas.microsoft.com/office/drawing/2014/main" id="{82AD0323-C5F9-D247-AF4C-3F7E0D5FD45D}"/>
                  </a:ext>
                </a:extLst>
              </p:cNvPr>
              <p:cNvGrpSpPr/>
              <p:nvPr/>
            </p:nvGrpSpPr>
            <p:grpSpPr>
              <a:xfrm rot="3003238" flipH="1">
                <a:off x="2871422" y="3073124"/>
                <a:ext cx="325980" cy="384518"/>
                <a:chOff x="4324291" y="3334365"/>
                <a:chExt cx="378067" cy="384518"/>
              </a:xfrm>
            </p:grpSpPr>
            <p:cxnSp>
              <p:nvCxnSpPr>
                <p:cNvPr id="200" name="直線コネクタ 199">
                  <a:extLst>
                    <a:ext uri="{FF2B5EF4-FFF2-40B4-BE49-F238E27FC236}">
                      <a16:creationId xmlns:a16="http://schemas.microsoft.com/office/drawing/2014/main" id="{F03E4B14-D745-374B-832E-AEB32E06185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01" name="グループ化 200">
                  <a:extLst>
                    <a:ext uri="{FF2B5EF4-FFF2-40B4-BE49-F238E27FC236}">
                      <a16:creationId xmlns:a16="http://schemas.microsoft.com/office/drawing/2014/main" id="{1D1C99FC-CDE6-854A-B0B1-0035A73E98C2}"/>
                    </a:ext>
                  </a:extLst>
                </p:cNvPr>
                <p:cNvGrpSpPr/>
                <p:nvPr/>
              </p:nvGrpSpPr>
              <p:grpSpPr>
                <a:xfrm rot="20090446">
                  <a:off x="4324291" y="3334365"/>
                  <a:ext cx="216000" cy="255744"/>
                  <a:chOff x="4189660" y="2779352"/>
                  <a:chExt cx="216000" cy="255744"/>
                </a:xfrm>
              </p:grpSpPr>
              <p:sp>
                <p:nvSpPr>
                  <p:cNvPr id="202" name="フリーフォーム 201">
                    <a:extLst>
                      <a:ext uri="{FF2B5EF4-FFF2-40B4-BE49-F238E27FC236}">
                        <a16:creationId xmlns:a16="http://schemas.microsoft.com/office/drawing/2014/main" id="{65B76FDA-E650-824F-B0E0-3DC4B2761265}"/>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3" name="グループ化 202">
                    <a:extLst>
                      <a:ext uri="{FF2B5EF4-FFF2-40B4-BE49-F238E27FC236}">
                        <a16:creationId xmlns:a16="http://schemas.microsoft.com/office/drawing/2014/main" id="{74F4DF26-FAB3-C64E-8DCB-CE40AC936CBF}"/>
                      </a:ext>
                    </a:extLst>
                  </p:cNvPr>
                  <p:cNvGrpSpPr>
                    <a:grpSpLocks noChangeAspect="1"/>
                  </p:cNvGrpSpPr>
                  <p:nvPr/>
                </p:nvGrpSpPr>
                <p:grpSpPr>
                  <a:xfrm rot="20001504">
                    <a:off x="4189660" y="2779352"/>
                    <a:ext cx="216000" cy="211024"/>
                    <a:chOff x="5759254" y="2287608"/>
                    <a:chExt cx="795725" cy="777267"/>
                  </a:xfrm>
                </p:grpSpPr>
                <p:sp>
                  <p:nvSpPr>
                    <p:cNvPr id="204" name="フリーフォーム 203">
                      <a:extLst>
                        <a:ext uri="{FF2B5EF4-FFF2-40B4-BE49-F238E27FC236}">
                          <a16:creationId xmlns:a16="http://schemas.microsoft.com/office/drawing/2014/main" id="{01FCAFF2-6777-3744-9B4A-4C1E2AF74E6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フリーフォーム 204">
                      <a:extLst>
                        <a:ext uri="{FF2B5EF4-FFF2-40B4-BE49-F238E27FC236}">
                          <a16:creationId xmlns:a16="http://schemas.microsoft.com/office/drawing/2014/main" id="{ACF2372F-AB56-5A4D-B486-2C05724C8CB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フリーフォーム 205">
                      <a:extLst>
                        <a:ext uri="{FF2B5EF4-FFF2-40B4-BE49-F238E27FC236}">
                          <a16:creationId xmlns:a16="http://schemas.microsoft.com/office/drawing/2014/main" id="{4C3BAEFA-0CF2-6F4F-B4CB-ACD47AD5BB8F}"/>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フリーフォーム 206">
                      <a:extLst>
                        <a:ext uri="{FF2B5EF4-FFF2-40B4-BE49-F238E27FC236}">
                          <a16:creationId xmlns:a16="http://schemas.microsoft.com/office/drawing/2014/main" id="{B6B60752-BC20-0445-B9D2-EBFFBEDB50BA}"/>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222" name="グループ化 221">
              <a:extLst>
                <a:ext uri="{FF2B5EF4-FFF2-40B4-BE49-F238E27FC236}">
                  <a16:creationId xmlns:a16="http://schemas.microsoft.com/office/drawing/2014/main" id="{64F87E4A-76DB-0A48-A5E7-41B91DDE65DF}"/>
                </a:ext>
              </a:extLst>
            </p:cNvPr>
            <p:cNvGrpSpPr/>
            <p:nvPr/>
          </p:nvGrpSpPr>
          <p:grpSpPr>
            <a:xfrm>
              <a:off x="6341341" y="1564987"/>
              <a:ext cx="717585" cy="571175"/>
              <a:chOff x="1676637" y="1748050"/>
              <a:chExt cx="717585" cy="571175"/>
            </a:xfrm>
          </p:grpSpPr>
          <p:grpSp>
            <p:nvGrpSpPr>
              <p:cNvPr id="223" name="グループ化 222">
                <a:extLst>
                  <a:ext uri="{FF2B5EF4-FFF2-40B4-BE49-F238E27FC236}">
                    <a16:creationId xmlns:a16="http://schemas.microsoft.com/office/drawing/2014/main" id="{422B2E08-9040-784E-9075-2E16C2AC6F19}"/>
                  </a:ext>
                </a:extLst>
              </p:cNvPr>
              <p:cNvGrpSpPr/>
              <p:nvPr/>
            </p:nvGrpSpPr>
            <p:grpSpPr>
              <a:xfrm rot="568056">
                <a:off x="1676637" y="1879911"/>
                <a:ext cx="378067" cy="384518"/>
                <a:chOff x="4324291" y="3334365"/>
                <a:chExt cx="378067" cy="384518"/>
              </a:xfrm>
            </p:grpSpPr>
            <p:cxnSp>
              <p:nvCxnSpPr>
                <p:cNvPr id="251" name="直線コネクタ 250">
                  <a:extLst>
                    <a:ext uri="{FF2B5EF4-FFF2-40B4-BE49-F238E27FC236}">
                      <a16:creationId xmlns:a16="http://schemas.microsoft.com/office/drawing/2014/main" id="{2C93025B-936D-3946-A3AA-5E52DCF41EF1}"/>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52" name="グループ化 251">
                  <a:extLst>
                    <a:ext uri="{FF2B5EF4-FFF2-40B4-BE49-F238E27FC236}">
                      <a16:creationId xmlns:a16="http://schemas.microsoft.com/office/drawing/2014/main" id="{53A19C32-4BD5-7346-9A78-AC93D376DD74}"/>
                    </a:ext>
                  </a:extLst>
                </p:cNvPr>
                <p:cNvGrpSpPr/>
                <p:nvPr/>
              </p:nvGrpSpPr>
              <p:grpSpPr>
                <a:xfrm rot="20090446">
                  <a:off x="4324291" y="3334365"/>
                  <a:ext cx="216000" cy="255744"/>
                  <a:chOff x="4189660" y="2779352"/>
                  <a:chExt cx="216000" cy="255744"/>
                </a:xfrm>
              </p:grpSpPr>
              <p:sp>
                <p:nvSpPr>
                  <p:cNvPr id="253" name="フリーフォーム 252">
                    <a:extLst>
                      <a:ext uri="{FF2B5EF4-FFF2-40B4-BE49-F238E27FC236}">
                        <a16:creationId xmlns:a16="http://schemas.microsoft.com/office/drawing/2014/main" id="{1BE42F65-B4E6-D544-81CC-BD12DEF22069}"/>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4" name="グループ化 253">
                    <a:extLst>
                      <a:ext uri="{FF2B5EF4-FFF2-40B4-BE49-F238E27FC236}">
                        <a16:creationId xmlns:a16="http://schemas.microsoft.com/office/drawing/2014/main" id="{620B7A99-E313-8F42-9642-8C39CC2DFE30}"/>
                      </a:ext>
                    </a:extLst>
                  </p:cNvPr>
                  <p:cNvGrpSpPr>
                    <a:grpSpLocks noChangeAspect="1"/>
                  </p:cNvGrpSpPr>
                  <p:nvPr/>
                </p:nvGrpSpPr>
                <p:grpSpPr>
                  <a:xfrm rot="20001504">
                    <a:off x="4189660" y="2779352"/>
                    <a:ext cx="216000" cy="211024"/>
                    <a:chOff x="5759254" y="2287608"/>
                    <a:chExt cx="795725" cy="777267"/>
                  </a:xfrm>
                </p:grpSpPr>
                <p:sp>
                  <p:nvSpPr>
                    <p:cNvPr id="255" name="フリーフォーム 254">
                      <a:extLst>
                        <a:ext uri="{FF2B5EF4-FFF2-40B4-BE49-F238E27FC236}">
                          <a16:creationId xmlns:a16="http://schemas.microsoft.com/office/drawing/2014/main" id="{BB0BC1B8-60CD-5944-8EDA-A5B4263D9DD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フリーフォーム 255">
                      <a:extLst>
                        <a:ext uri="{FF2B5EF4-FFF2-40B4-BE49-F238E27FC236}">
                          <a16:creationId xmlns:a16="http://schemas.microsoft.com/office/drawing/2014/main" id="{C8254B3B-0459-8A4C-9E6D-F3CAD54D311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フリーフォーム 256">
                      <a:extLst>
                        <a:ext uri="{FF2B5EF4-FFF2-40B4-BE49-F238E27FC236}">
                          <a16:creationId xmlns:a16="http://schemas.microsoft.com/office/drawing/2014/main" id="{0991D35D-45E8-2C42-9E5B-4311AE1B6016}"/>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フリーフォーム 257">
                      <a:extLst>
                        <a:ext uri="{FF2B5EF4-FFF2-40B4-BE49-F238E27FC236}">
                          <a16:creationId xmlns:a16="http://schemas.microsoft.com/office/drawing/2014/main" id="{78770E4D-6B47-8E43-B96E-286E17FA4B6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24" name="グループ化 223">
                <a:extLst>
                  <a:ext uri="{FF2B5EF4-FFF2-40B4-BE49-F238E27FC236}">
                    <a16:creationId xmlns:a16="http://schemas.microsoft.com/office/drawing/2014/main" id="{A7AEEE09-8241-394E-B841-C1BDCFB2B182}"/>
                  </a:ext>
                </a:extLst>
              </p:cNvPr>
              <p:cNvGrpSpPr/>
              <p:nvPr/>
            </p:nvGrpSpPr>
            <p:grpSpPr>
              <a:xfrm rot="568056" flipH="1">
                <a:off x="2045238" y="1934707"/>
                <a:ext cx="348984" cy="384518"/>
                <a:chOff x="4324291" y="3334365"/>
                <a:chExt cx="378067" cy="384518"/>
              </a:xfrm>
            </p:grpSpPr>
            <p:cxnSp>
              <p:nvCxnSpPr>
                <p:cNvPr id="243" name="直線コネクタ 242">
                  <a:extLst>
                    <a:ext uri="{FF2B5EF4-FFF2-40B4-BE49-F238E27FC236}">
                      <a16:creationId xmlns:a16="http://schemas.microsoft.com/office/drawing/2014/main" id="{F197CB25-E286-F043-B42C-C9A2EAA3BE3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44" name="グループ化 243">
                  <a:extLst>
                    <a:ext uri="{FF2B5EF4-FFF2-40B4-BE49-F238E27FC236}">
                      <a16:creationId xmlns:a16="http://schemas.microsoft.com/office/drawing/2014/main" id="{C6098F58-64BB-A944-A06F-C2AF2CAEDF0B}"/>
                    </a:ext>
                  </a:extLst>
                </p:cNvPr>
                <p:cNvGrpSpPr/>
                <p:nvPr/>
              </p:nvGrpSpPr>
              <p:grpSpPr>
                <a:xfrm rot="20090446">
                  <a:off x="4324291" y="3334365"/>
                  <a:ext cx="216000" cy="255744"/>
                  <a:chOff x="4189660" y="2779352"/>
                  <a:chExt cx="216000" cy="255744"/>
                </a:xfrm>
              </p:grpSpPr>
              <p:sp>
                <p:nvSpPr>
                  <p:cNvPr id="245" name="フリーフォーム 244">
                    <a:extLst>
                      <a:ext uri="{FF2B5EF4-FFF2-40B4-BE49-F238E27FC236}">
                        <a16:creationId xmlns:a16="http://schemas.microsoft.com/office/drawing/2014/main" id="{B476C4BB-6F1E-DD40-9744-E433450D8E0B}"/>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6" name="グループ化 245">
                    <a:extLst>
                      <a:ext uri="{FF2B5EF4-FFF2-40B4-BE49-F238E27FC236}">
                        <a16:creationId xmlns:a16="http://schemas.microsoft.com/office/drawing/2014/main" id="{F6A9EC07-1927-A743-A7B6-0EA4DC44D228}"/>
                      </a:ext>
                    </a:extLst>
                  </p:cNvPr>
                  <p:cNvGrpSpPr>
                    <a:grpSpLocks noChangeAspect="1"/>
                  </p:cNvGrpSpPr>
                  <p:nvPr/>
                </p:nvGrpSpPr>
                <p:grpSpPr>
                  <a:xfrm rot="20001504">
                    <a:off x="4189660" y="2779352"/>
                    <a:ext cx="216000" cy="211024"/>
                    <a:chOff x="5759254" y="2287608"/>
                    <a:chExt cx="795725" cy="777267"/>
                  </a:xfrm>
                </p:grpSpPr>
                <p:sp>
                  <p:nvSpPr>
                    <p:cNvPr id="247" name="フリーフォーム 246">
                      <a:extLst>
                        <a:ext uri="{FF2B5EF4-FFF2-40B4-BE49-F238E27FC236}">
                          <a16:creationId xmlns:a16="http://schemas.microsoft.com/office/drawing/2014/main" id="{DC3E184B-5D54-B746-AF1D-D2D9F70E722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フリーフォーム 247">
                      <a:extLst>
                        <a:ext uri="{FF2B5EF4-FFF2-40B4-BE49-F238E27FC236}">
                          <a16:creationId xmlns:a16="http://schemas.microsoft.com/office/drawing/2014/main" id="{8CFC5C9F-3555-9649-B30F-6356145471E4}"/>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フリーフォーム 248">
                      <a:extLst>
                        <a:ext uri="{FF2B5EF4-FFF2-40B4-BE49-F238E27FC236}">
                          <a16:creationId xmlns:a16="http://schemas.microsoft.com/office/drawing/2014/main" id="{D5AFB8F1-59DA-F049-9793-062A4FA497E8}"/>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フリーフォーム 249">
                      <a:extLst>
                        <a:ext uri="{FF2B5EF4-FFF2-40B4-BE49-F238E27FC236}">
                          <a16:creationId xmlns:a16="http://schemas.microsoft.com/office/drawing/2014/main" id="{9D32335E-5FA3-7545-9941-94605560DB43}"/>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25" name="グループ化 224">
                <a:extLst>
                  <a:ext uri="{FF2B5EF4-FFF2-40B4-BE49-F238E27FC236}">
                    <a16:creationId xmlns:a16="http://schemas.microsoft.com/office/drawing/2014/main" id="{8285ABC5-4FFC-AE42-B868-4E4FA47C5107}"/>
                  </a:ext>
                </a:extLst>
              </p:cNvPr>
              <p:cNvGrpSpPr/>
              <p:nvPr/>
            </p:nvGrpSpPr>
            <p:grpSpPr>
              <a:xfrm rot="3014645">
                <a:off x="1867522" y="1744825"/>
                <a:ext cx="378067" cy="384518"/>
                <a:chOff x="4324291" y="3334365"/>
                <a:chExt cx="378067" cy="384518"/>
              </a:xfrm>
            </p:grpSpPr>
            <p:cxnSp>
              <p:nvCxnSpPr>
                <p:cNvPr id="235" name="直線コネクタ 234">
                  <a:extLst>
                    <a:ext uri="{FF2B5EF4-FFF2-40B4-BE49-F238E27FC236}">
                      <a16:creationId xmlns:a16="http://schemas.microsoft.com/office/drawing/2014/main" id="{F3DE5679-4CAA-2749-84D7-BED3E6DB7748}"/>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36" name="グループ化 235">
                  <a:extLst>
                    <a:ext uri="{FF2B5EF4-FFF2-40B4-BE49-F238E27FC236}">
                      <a16:creationId xmlns:a16="http://schemas.microsoft.com/office/drawing/2014/main" id="{355F9D31-4C0C-8D4E-88A8-052A54F95A32}"/>
                    </a:ext>
                  </a:extLst>
                </p:cNvPr>
                <p:cNvGrpSpPr/>
                <p:nvPr/>
              </p:nvGrpSpPr>
              <p:grpSpPr>
                <a:xfrm rot="20090446">
                  <a:off x="4324291" y="3334365"/>
                  <a:ext cx="216000" cy="255744"/>
                  <a:chOff x="4189660" y="2779352"/>
                  <a:chExt cx="216000" cy="255744"/>
                </a:xfrm>
              </p:grpSpPr>
              <p:sp>
                <p:nvSpPr>
                  <p:cNvPr id="237" name="フリーフォーム 236">
                    <a:extLst>
                      <a:ext uri="{FF2B5EF4-FFF2-40B4-BE49-F238E27FC236}">
                        <a16:creationId xmlns:a16="http://schemas.microsoft.com/office/drawing/2014/main" id="{14484B1B-090C-6E43-9791-0E6ED385377C}"/>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8" name="グループ化 237">
                    <a:extLst>
                      <a:ext uri="{FF2B5EF4-FFF2-40B4-BE49-F238E27FC236}">
                        <a16:creationId xmlns:a16="http://schemas.microsoft.com/office/drawing/2014/main" id="{E4D63E2F-47EB-614A-9A9E-4B9CFA2A2392}"/>
                      </a:ext>
                    </a:extLst>
                  </p:cNvPr>
                  <p:cNvGrpSpPr>
                    <a:grpSpLocks noChangeAspect="1"/>
                  </p:cNvGrpSpPr>
                  <p:nvPr/>
                </p:nvGrpSpPr>
                <p:grpSpPr>
                  <a:xfrm rot="20001504">
                    <a:off x="4189660" y="2779352"/>
                    <a:ext cx="216000" cy="211024"/>
                    <a:chOff x="5759254" y="2287608"/>
                    <a:chExt cx="795725" cy="777267"/>
                  </a:xfrm>
                </p:grpSpPr>
                <p:sp>
                  <p:nvSpPr>
                    <p:cNvPr id="239" name="フリーフォーム 238">
                      <a:extLst>
                        <a:ext uri="{FF2B5EF4-FFF2-40B4-BE49-F238E27FC236}">
                          <a16:creationId xmlns:a16="http://schemas.microsoft.com/office/drawing/2014/main" id="{FA570A0D-8C28-AB4C-9372-65C7D3670693}"/>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フリーフォーム 239">
                      <a:extLst>
                        <a:ext uri="{FF2B5EF4-FFF2-40B4-BE49-F238E27FC236}">
                          <a16:creationId xmlns:a16="http://schemas.microsoft.com/office/drawing/2014/main" id="{69F57911-480B-134E-93EE-E4C89FE7A29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フリーフォーム 240">
                      <a:extLst>
                        <a:ext uri="{FF2B5EF4-FFF2-40B4-BE49-F238E27FC236}">
                          <a16:creationId xmlns:a16="http://schemas.microsoft.com/office/drawing/2014/main" id="{3044E63B-8E81-D34D-BB99-1759C073CB9F}"/>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フリーフォーム 241">
                      <a:extLst>
                        <a:ext uri="{FF2B5EF4-FFF2-40B4-BE49-F238E27FC236}">
                          <a16:creationId xmlns:a16="http://schemas.microsoft.com/office/drawing/2014/main" id="{B5BEEE91-2CC9-F644-B3E8-376E1BE05B8E}"/>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26" name="グループ化 225">
                <a:extLst>
                  <a:ext uri="{FF2B5EF4-FFF2-40B4-BE49-F238E27FC236}">
                    <a16:creationId xmlns:a16="http://schemas.microsoft.com/office/drawing/2014/main" id="{C0E5DB2D-A70C-F543-BCA1-34182D76584F}"/>
                  </a:ext>
                </a:extLst>
              </p:cNvPr>
              <p:cNvGrpSpPr/>
              <p:nvPr/>
            </p:nvGrpSpPr>
            <p:grpSpPr>
              <a:xfrm rot="1723534">
                <a:off x="1776747" y="1796918"/>
                <a:ext cx="378067" cy="384518"/>
                <a:chOff x="4324291" y="3334365"/>
                <a:chExt cx="378067" cy="384518"/>
              </a:xfrm>
            </p:grpSpPr>
            <p:cxnSp>
              <p:nvCxnSpPr>
                <p:cNvPr id="227" name="直線コネクタ 226">
                  <a:extLst>
                    <a:ext uri="{FF2B5EF4-FFF2-40B4-BE49-F238E27FC236}">
                      <a16:creationId xmlns:a16="http://schemas.microsoft.com/office/drawing/2014/main" id="{B4113F7A-519E-514C-9D88-F8FDCB976AF6}"/>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228" name="グループ化 227">
                  <a:extLst>
                    <a:ext uri="{FF2B5EF4-FFF2-40B4-BE49-F238E27FC236}">
                      <a16:creationId xmlns:a16="http://schemas.microsoft.com/office/drawing/2014/main" id="{7145DF13-FF70-8E4B-BB8C-3BB0ECDBCE70}"/>
                    </a:ext>
                  </a:extLst>
                </p:cNvPr>
                <p:cNvGrpSpPr/>
                <p:nvPr/>
              </p:nvGrpSpPr>
              <p:grpSpPr>
                <a:xfrm rot="20090446">
                  <a:off x="4324291" y="3334365"/>
                  <a:ext cx="216000" cy="255744"/>
                  <a:chOff x="4189660" y="2779352"/>
                  <a:chExt cx="216000" cy="255744"/>
                </a:xfrm>
              </p:grpSpPr>
              <p:sp>
                <p:nvSpPr>
                  <p:cNvPr id="229" name="フリーフォーム 228">
                    <a:extLst>
                      <a:ext uri="{FF2B5EF4-FFF2-40B4-BE49-F238E27FC236}">
                        <a16:creationId xmlns:a16="http://schemas.microsoft.com/office/drawing/2014/main" id="{9DCC7445-DBE4-144A-9710-2B1978E73278}"/>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0" name="グループ化 229">
                    <a:extLst>
                      <a:ext uri="{FF2B5EF4-FFF2-40B4-BE49-F238E27FC236}">
                        <a16:creationId xmlns:a16="http://schemas.microsoft.com/office/drawing/2014/main" id="{A36185FB-49FD-E346-9742-C789F1835B51}"/>
                      </a:ext>
                    </a:extLst>
                  </p:cNvPr>
                  <p:cNvGrpSpPr>
                    <a:grpSpLocks noChangeAspect="1"/>
                  </p:cNvGrpSpPr>
                  <p:nvPr/>
                </p:nvGrpSpPr>
                <p:grpSpPr>
                  <a:xfrm rot="20001504">
                    <a:off x="4189660" y="2779352"/>
                    <a:ext cx="216000" cy="211024"/>
                    <a:chOff x="5759254" y="2287608"/>
                    <a:chExt cx="795725" cy="777267"/>
                  </a:xfrm>
                </p:grpSpPr>
                <p:sp>
                  <p:nvSpPr>
                    <p:cNvPr id="231" name="フリーフォーム 230">
                      <a:extLst>
                        <a:ext uri="{FF2B5EF4-FFF2-40B4-BE49-F238E27FC236}">
                          <a16:creationId xmlns:a16="http://schemas.microsoft.com/office/drawing/2014/main" id="{260B219A-A64E-644D-AD89-2D96C5E475DC}"/>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フリーフォーム 231">
                      <a:extLst>
                        <a:ext uri="{FF2B5EF4-FFF2-40B4-BE49-F238E27FC236}">
                          <a16:creationId xmlns:a16="http://schemas.microsoft.com/office/drawing/2014/main" id="{01EB8B3E-7B31-A647-A293-8A1255F8D1FA}"/>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フリーフォーム 232">
                      <a:extLst>
                        <a:ext uri="{FF2B5EF4-FFF2-40B4-BE49-F238E27FC236}">
                          <a16:creationId xmlns:a16="http://schemas.microsoft.com/office/drawing/2014/main" id="{502D7C89-CFB3-EA4B-A161-22E2952A6185}"/>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フリーフォーム 233">
                      <a:extLst>
                        <a:ext uri="{FF2B5EF4-FFF2-40B4-BE49-F238E27FC236}">
                          <a16:creationId xmlns:a16="http://schemas.microsoft.com/office/drawing/2014/main" id="{C56496DF-974F-8346-9C99-F5E4FE977238}"/>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
          <p:nvSpPr>
            <p:cNvPr id="259" name="フリーフォーム 258">
              <a:extLst>
                <a:ext uri="{FF2B5EF4-FFF2-40B4-BE49-F238E27FC236}">
                  <a16:creationId xmlns:a16="http://schemas.microsoft.com/office/drawing/2014/main" id="{86A9BA50-6638-194F-B80C-B4224209A06F}"/>
                </a:ext>
              </a:extLst>
            </p:cNvPr>
            <p:cNvSpPr/>
            <p:nvPr/>
          </p:nvSpPr>
          <p:spPr>
            <a:xfrm>
              <a:off x="6651102" y="4716469"/>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フリーフォーム 259">
              <a:extLst>
                <a:ext uri="{FF2B5EF4-FFF2-40B4-BE49-F238E27FC236}">
                  <a16:creationId xmlns:a16="http://schemas.microsoft.com/office/drawing/2014/main" id="{B1D15BB8-6158-0748-AC79-7DCCAC5C57A0}"/>
                </a:ext>
              </a:extLst>
            </p:cNvPr>
            <p:cNvSpPr/>
            <p:nvPr/>
          </p:nvSpPr>
          <p:spPr>
            <a:xfrm rot="14281859">
              <a:off x="6075843" y="5135394"/>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フリーフォーム 260">
              <a:extLst>
                <a:ext uri="{FF2B5EF4-FFF2-40B4-BE49-F238E27FC236}">
                  <a16:creationId xmlns:a16="http://schemas.microsoft.com/office/drawing/2014/main" id="{9539DEA4-B382-D244-9361-9CD1A99E2A59}"/>
                </a:ext>
              </a:extLst>
            </p:cNvPr>
            <p:cNvSpPr/>
            <p:nvPr/>
          </p:nvSpPr>
          <p:spPr>
            <a:xfrm rot="7271725" flipH="1">
              <a:off x="6669489" y="5033728"/>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2" name="フリーフォーム 261">
              <a:extLst>
                <a:ext uri="{FF2B5EF4-FFF2-40B4-BE49-F238E27FC236}">
                  <a16:creationId xmlns:a16="http://schemas.microsoft.com/office/drawing/2014/main" id="{902920D5-06FB-3448-B093-174B852F8192}"/>
                </a:ext>
              </a:extLst>
            </p:cNvPr>
            <p:cNvSpPr/>
            <p:nvPr/>
          </p:nvSpPr>
          <p:spPr>
            <a:xfrm rot="13119747">
              <a:off x="6469330" y="5630609"/>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フリーフォーム 262">
              <a:extLst>
                <a:ext uri="{FF2B5EF4-FFF2-40B4-BE49-F238E27FC236}">
                  <a16:creationId xmlns:a16="http://schemas.microsoft.com/office/drawing/2014/main" id="{3213D1A2-1F2C-C146-A777-E8E9DCED10DC}"/>
                </a:ext>
              </a:extLst>
            </p:cNvPr>
            <p:cNvSpPr/>
            <p:nvPr/>
          </p:nvSpPr>
          <p:spPr>
            <a:xfrm rot="8236140" flipH="1">
              <a:off x="6708777" y="5464559"/>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4" name="テキスト ボックス 263">
              <a:extLst>
                <a:ext uri="{FF2B5EF4-FFF2-40B4-BE49-F238E27FC236}">
                  <a16:creationId xmlns:a16="http://schemas.microsoft.com/office/drawing/2014/main" id="{D8716E58-518E-AC49-95C4-456D39F95A86}"/>
                </a:ext>
              </a:extLst>
            </p:cNvPr>
            <p:cNvSpPr txBox="1"/>
            <p:nvPr/>
          </p:nvSpPr>
          <p:spPr>
            <a:xfrm>
              <a:off x="7468372" y="5254496"/>
              <a:ext cx="659155" cy="369332"/>
            </a:xfrm>
            <a:prstGeom prst="rect">
              <a:avLst/>
            </a:prstGeom>
            <a:noFill/>
          </p:spPr>
          <p:txBody>
            <a:bodyPr wrap="none" rtlCol="0">
              <a:spAutoFit/>
            </a:bodyPr>
            <a:lstStyle/>
            <a:p>
              <a:r>
                <a:rPr kumimoji="1" lang="en-US" altLang="ja-JP" dirty="0">
                  <a:solidFill>
                    <a:schemeClr val="bg1"/>
                  </a:solidFill>
                </a:rPr>
                <a:t>CEP</a:t>
              </a:r>
              <a:endParaRPr kumimoji="1" lang="ja-JP" altLang="en-US">
                <a:solidFill>
                  <a:schemeClr val="bg1"/>
                </a:solidFill>
              </a:endParaRPr>
            </a:p>
          </p:txBody>
        </p:sp>
        <p:sp>
          <p:nvSpPr>
            <p:cNvPr id="265" name="テキスト ボックス 264">
              <a:extLst>
                <a:ext uri="{FF2B5EF4-FFF2-40B4-BE49-F238E27FC236}">
                  <a16:creationId xmlns:a16="http://schemas.microsoft.com/office/drawing/2014/main" id="{F04994D8-F64B-DF43-A218-17DA73635633}"/>
                </a:ext>
              </a:extLst>
            </p:cNvPr>
            <p:cNvSpPr txBox="1"/>
            <p:nvPr/>
          </p:nvSpPr>
          <p:spPr>
            <a:xfrm>
              <a:off x="7061012" y="3639921"/>
              <a:ext cx="954107" cy="369332"/>
            </a:xfrm>
            <a:prstGeom prst="rect">
              <a:avLst/>
            </a:prstGeom>
            <a:noFill/>
          </p:spPr>
          <p:txBody>
            <a:bodyPr wrap="none" rtlCol="0">
              <a:spAutoFit/>
            </a:bodyPr>
            <a:lstStyle/>
            <a:p>
              <a:r>
                <a:rPr kumimoji="1" lang="en-US" altLang="ja-JP" dirty="0"/>
                <a:t>CEPR1</a:t>
              </a:r>
              <a:endParaRPr kumimoji="1" lang="ja-JP" altLang="en-US"/>
            </a:p>
          </p:txBody>
        </p:sp>
        <p:sp>
          <p:nvSpPr>
            <p:cNvPr id="266" name="テキスト ボックス 265">
              <a:extLst>
                <a:ext uri="{FF2B5EF4-FFF2-40B4-BE49-F238E27FC236}">
                  <a16:creationId xmlns:a16="http://schemas.microsoft.com/office/drawing/2014/main" id="{CFB32E9A-07C6-7B4D-A596-6D72C5EBBB65}"/>
                </a:ext>
              </a:extLst>
            </p:cNvPr>
            <p:cNvSpPr txBox="1"/>
            <p:nvPr/>
          </p:nvSpPr>
          <p:spPr>
            <a:xfrm>
              <a:off x="4750264" y="3639921"/>
              <a:ext cx="1210588" cy="369332"/>
            </a:xfrm>
            <a:prstGeom prst="rect">
              <a:avLst/>
            </a:prstGeom>
            <a:noFill/>
          </p:spPr>
          <p:txBody>
            <a:bodyPr wrap="none" rtlCol="0">
              <a:spAutoFit/>
            </a:bodyPr>
            <a:lstStyle/>
            <a:p>
              <a:r>
                <a:rPr kumimoji="1" lang="en-US" altLang="ja-JP" strike="sngStrike" dirty="0"/>
                <a:t>CEPD1/2 </a:t>
              </a:r>
              <a:endParaRPr kumimoji="1" lang="ja-JP" altLang="en-US" strike="sngStrike"/>
            </a:p>
          </p:txBody>
        </p:sp>
        <p:sp>
          <p:nvSpPr>
            <p:cNvPr id="267" name="テキスト ボックス 266">
              <a:extLst>
                <a:ext uri="{FF2B5EF4-FFF2-40B4-BE49-F238E27FC236}">
                  <a16:creationId xmlns:a16="http://schemas.microsoft.com/office/drawing/2014/main" id="{35951377-AD63-424A-8EE6-0D1E59F8033A}"/>
                </a:ext>
              </a:extLst>
            </p:cNvPr>
            <p:cNvSpPr txBox="1"/>
            <p:nvPr/>
          </p:nvSpPr>
          <p:spPr>
            <a:xfrm>
              <a:off x="4774934" y="6371764"/>
              <a:ext cx="975588" cy="369332"/>
            </a:xfrm>
            <a:prstGeom prst="rect">
              <a:avLst/>
            </a:prstGeom>
            <a:noFill/>
          </p:spPr>
          <p:txBody>
            <a:bodyPr wrap="none" rtlCol="0">
              <a:spAutoFit/>
            </a:bodyPr>
            <a:lstStyle/>
            <a:p>
              <a:r>
                <a:rPr kumimoji="1" lang="en-US" altLang="ja-JP" dirty="0">
                  <a:solidFill>
                    <a:schemeClr val="bg1"/>
                  </a:solidFill>
                </a:rPr>
                <a:t>NRT2.1</a:t>
              </a:r>
              <a:endParaRPr kumimoji="1" lang="ja-JP" altLang="en-US">
                <a:solidFill>
                  <a:schemeClr val="bg1"/>
                </a:solidFill>
              </a:endParaRPr>
            </a:p>
          </p:txBody>
        </p:sp>
        <p:grpSp>
          <p:nvGrpSpPr>
            <p:cNvPr id="268" name="グループ化 267">
              <a:extLst>
                <a:ext uri="{FF2B5EF4-FFF2-40B4-BE49-F238E27FC236}">
                  <a16:creationId xmlns:a16="http://schemas.microsoft.com/office/drawing/2014/main" id="{76338BB8-C082-9646-8C11-4B143A0511FD}"/>
                </a:ext>
              </a:extLst>
            </p:cNvPr>
            <p:cNvGrpSpPr/>
            <p:nvPr/>
          </p:nvGrpSpPr>
          <p:grpSpPr>
            <a:xfrm>
              <a:off x="7304808" y="4023400"/>
              <a:ext cx="327730" cy="2386589"/>
              <a:chOff x="4527793" y="3871000"/>
              <a:chExt cx="327730" cy="2386589"/>
            </a:xfrm>
          </p:grpSpPr>
          <p:cxnSp>
            <p:nvCxnSpPr>
              <p:cNvPr id="269" name="直線コネクタ 268">
                <a:extLst>
                  <a:ext uri="{FF2B5EF4-FFF2-40B4-BE49-F238E27FC236}">
                    <a16:creationId xmlns:a16="http://schemas.microsoft.com/office/drawing/2014/main" id="{0C6EB0CD-0205-7F41-A356-C4F98B2753D5}"/>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三角形 269">
                <a:extLst>
                  <a:ext uri="{FF2B5EF4-FFF2-40B4-BE49-F238E27FC236}">
                    <a16:creationId xmlns:a16="http://schemas.microsoft.com/office/drawing/2014/main" id="{A4C5F1CA-7817-4F4E-9D5A-F9D48FF4BC4A}"/>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14AA496D-641D-3B4C-BCF8-282450C44E36}"/>
                </a:ext>
              </a:extLst>
            </p:cNvPr>
            <p:cNvCxnSpPr>
              <a:cxnSpLocks/>
            </p:cNvCxnSpPr>
            <p:nvPr/>
          </p:nvCxnSpPr>
          <p:spPr>
            <a:xfrm rot="16200000" flipV="1">
              <a:off x="6583031" y="3342762"/>
              <a:ext cx="21774" cy="963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4" name="グループ化 273">
              <a:extLst>
                <a:ext uri="{FF2B5EF4-FFF2-40B4-BE49-F238E27FC236}">
                  <a16:creationId xmlns:a16="http://schemas.microsoft.com/office/drawing/2014/main" id="{74F2A15F-8C9E-A643-8A66-C7CBBA83A5B2}"/>
                </a:ext>
              </a:extLst>
            </p:cNvPr>
            <p:cNvGrpSpPr/>
            <p:nvPr/>
          </p:nvGrpSpPr>
          <p:grpSpPr>
            <a:xfrm rot="10800000">
              <a:off x="5093954" y="3923710"/>
              <a:ext cx="327730" cy="2386589"/>
              <a:chOff x="4527793" y="3871000"/>
              <a:chExt cx="327730" cy="2386589"/>
            </a:xfrm>
          </p:grpSpPr>
          <p:cxnSp>
            <p:nvCxnSpPr>
              <p:cNvPr id="275" name="直線コネクタ 274">
                <a:extLst>
                  <a:ext uri="{FF2B5EF4-FFF2-40B4-BE49-F238E27FC236}">
                    <a16:creationId xmlns:a16="http://schemas.microsoft.com/office/drawing/2014/main" id="{15C5BFBB-8EF6-5440-B864-E180ED72556A}"/>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6" name="三角形 275">
                <a:extLst>
                  <a:ext uri="{FF2B5EF4-FFF2-40B4-BE49-F238E27FC236}">
                    <a16:creationId xmlns:a16="http://schemas.microsoft.com/office/drawing/2014/main" id="{02193B72-8402-9D49-94BF-E600FD2D5048}"/>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77" name="テキスト ボックス 276">
              <a:extLst>
                <a:ext uri="{FF2B5EF4-FFF2-40B4-BE49-F238E27FC236}">
                  <a16:creationId xmlns:a16="http://schemas.microsoft.com/office/drawing/2014/main" id="{DF7EBC01-D612-AE4C-ABB2-D08AB01CC6AA}"/>
                </a:ext>
              </a:extLst>
            </p:cNvPr>
            <p:cNvSpPr txBox="1"/>
            <p:nvPr/>
          </p:nvSpPr>
          <p:spPr>
            <a:xfrm>
              <a:off x="6938789" y="6484110"/>
              <a:ext cx="1107996" cy="369332"/>
            </a:xfrm>
            <a:prstGeom prst="rect">
              <a:avLst/>
            </a:prstGeom>
            <a:noFill/>
          </p:spPr>
          <p:txBody>
            <a:bodyPr wrap="none" rtlCol="0">
              <a:spAutoFit/>
            </a:bodyPr>
            <a:lstStyle/>
            <a:p>
              <a:r>
                <a:rPr kumimoji="1" lang="ja-JP" altLang="en-US">
                  <a:solidFill>
                    <a:schemeClr val="bg1"/>
                  </a:solidFill>
                </a:rPr>
                <a:t>窒素飢餓</a:t>
              </a:r>
            </a:p>
          </p:txBody>
        </p:sp>
        <p:sp>
          <p:nvSpPr>
            <p:cNvPr id="278" name="円/楕円 277">
              <a:extLst>
                <a:ext uri="{FF2B5EF4-FFF2-40B4-BE49-F238E27FC236}">
                  <a16:creationId xmlns:a16="http://schemas.microsoft.com/office/drawing/2014/main" id="{1D797F4A-E5B1-5948-854D-0ED9C25F651A}"/>
                </a:ext>
              </a:extLst>
            </p:cNvPr>
            <p:cNvSpPr/>
            <p:nvPr/>
          </p:nvSpPr>
          <p:spPr>
            <a:xfrm>
              <a:off x="5955157" y="576513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9" name="円/楕円 278">
              <a:extLst>
                <a:ext uri="{FF2B5EF4-FFF2-40B4-BE49-F238E27FC236}">
                  <a16:creationId xmlns:a16="http://schemas.microsoft.com/office/drawing/2014/main" id="{4856014E-3D17-644F-B34C-3CA7DF15924E}"/>
                </a:ext>
              </a:extLst>
            </p:cNvPr>
            <p:cNvSpPr/>
            <p:nvPr/>
          </p:nvSpPr>
          <p:spPr>
            <a:xfrm>
              <a:off x="6984434" y="572297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80" name="直線コネクタ 279">
              <a:extLst>
                <a:ext uri="{FF2B5EF4-FFF2-40B4-BE49-F238E27FC236}">
                  <a16:creationId xmlns:a16="http://schemas.microsoft.com/office/drawing/2014/main" id="{BA5ED2BF-208A-AF48-A8C7-16B7B238581E}"/>
                </a:ext>
              </a:extLst>
            </p:cNvPr>
            <p:cNvCxnSpPr>
              <a:cxnSpLocks/>
            </p:cNvCxnSpPr>
            <p:nvPr/>
          </p:nvCxnSpPr>
          <p:spPr>
            <a:xfrm flipH="1">
              <a:off x="7297499" y="6016725"/>
              <a:ext cx="203501" cy="4803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1" name="直線コネクタ 280">
              <a:extLst>
                <a:ext uri="{FF2B5EF4-FFF2-40B4-BE49-F238E27FC236}">
                  <a16:creationId xmlns:a16="http://schemas.microsoft.com/office/drawing/2014/main" id="{D213934A-7194-324C-A592-AA5C48A3F2E6}"/>
                </a:ext>
              </a:extLst>
            </p:cNvPr>
            <p:cNvCxnSpPr>
              <a:cxnSpLocks/>
              <a:stCxn id="279" idx="3"/>
            </p:cNvCxnSpPr>
            <p:nvPr/>
          </p:nvCxnSpPr>
          <p:spPr>
            <a:xfrm>
              <a:off x="7058401" y="6154082"/>
              <a:ext cx="89701" cy="327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5F2B920D-C7F9-6D45-AD36-42D20C087967}"/>
                </a:ext>
              </a:extLst>
            </p:cNvPr>
            <p:cNvCxnSpPr>
              <a:cxnSpLocks/>
              <a:stCxn id="278" idx="1"/>
            </p:cNvCxnSpPr>
            <p:nvPr/>
          </p:nvCxnSpPr>
          <p:spPr>
            <a:xfrm flipH="1">
              <a:off x="5430526" y="5839099"/>
              <a:ext cx="598598" cy="468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B86DF393-6837-3D4B-8F93-E05CA4C510E9}"/>
                </a:ext>
              </a:extLst>
            </p:cNvPr>
            <p:cNvCxnSpPr>
              <a:cxnSpLocks/>
            </p:cNvCxnSpPr>
            <p:nvPr/>
          </p:nvCxnSpPr>
          <p:spPr>
            <a:xfrm flipH="1">
              <a:off x="5473792" y="6270209"/>
              <a:ext cx="820370" cy="1097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1B785BF5-3C6C-AF4D-A436-B6E7E54E8859}"/>
                </a:ext>
              </a:extLst>
            </p:cNvPr>
            <p:cNvCxnSpPr/>
            <p:nvPr/>
          </p:nvCxnSpPr>
          <p:spPr>
            <a:xfrm>
              <a:off x="4859551" y="4063594"/>
              <a:ext cx="729559" cy="152309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5CC6DD98-EBA4-DC47-A9AC-0DF85DE9BD04}"/>
                </a:ext>
              </a:extLst>
            </p:cNvPr>
            <p:cNvCxnSpPr>
              <a:cxnSpLocks/>
            </p:cNvCxnSpPr>
            <p:nvPr/>
          </p:nvCxnSpPr>
          <p:spPr>
            <a:xfrm flipH="1">
              <a:off x="4708282" y="4097098"/>
              <a:ext cx="1054592" cy="16252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1" name="テキスト ボックス 130">
            <a:extLst>
              <a:ext uri="{FF2B5EF4-FFF2-40B4-BE49-F238E27FC236}">
                <a16:creationId xmlns:a16="http://schemas.microsoft.com/office/drawing/2014/main" id="{F608A829-ED50-8444-9E07-E0DF2AF1230C}"/>
              </a:ext>
            </a:extLst>
          </p:cNvPr>
          <p:cNvSpPr txBox="1"/>
          <p:nvPr/>
        </p:nvSpPr>
        <p:spPr>
          <a:xfrm>
            <a:off x="-100848" y="3009750"/>
            <a:ext cx="1082348" cy="369332"/>
          </a:xfrm>
          <a:prstGeom prst="rect">
            <a:avLst/>
          </a:prstGeom>
          <a:noFill/>
        </p:spPr>
        <p:txBody>
          <a:bodyPr wrap="none" rtlCol="0">
            <a:spAutoFit/>
          </a:bodyPr>
          <a:lstStyle/>
          <a:p>
            <a:r>
              <a:rPr kumimoji="1" lang="en-US" altLang="ja-JP" dirty="0"/>
              <a:t>CEDPL2</a:t>
            </a:r>
            <a:endParaRPr kumimoji="1" lang="ja-JP" altLang="en-US"/>
          </a:p>
        </p:txBody>
      </p:sp>
      <p:sp>
        <p:nvSpPr>
          <p:cNvPr id="294" name="テキスト ボックス 293">
            <a:extLst>
              <a:ext uri="{FF2B5EF4-FFF2-40B4-BE49-F238E27FC236}">
                <a16:creationId xmlns:a16="http://schemas.microsoft.com/office/drawing/2014/main" id="{548228A7-C9BC-0F48-B43A-411E2339EA13}"/>
              </a:ext>
            </a:extLst>
          </p:cNvPr>
          <p:cNvSpPr txBox="1"/>
          <p:nvPr/>
        </p:nvSpPr>
        <p:spPr>
          <a:xfrm>
            <a:off x="4537896" y="3009750"/>
            <a:ext cx="1082348" cy="369332"/>
          </a:xfrm>
          <a:prstGeom prst="rect">
            <a:avLst/>
          </a:prstGeom>
          <a:noFill/>
        </p:spPr>
        <p:txBody>
          <a:bodyPr wrap="none" rtlCol="0">
            <a:spAutoFit/>
          </a:bodyPr>
          <a:lstStyle/>
          <a:p>
            <a:r>
              <a:rPr kumimoji="1" lang="en-US" altLang="ja-JP" dirty="0"/>
              <a:t>CEDPL2</a:t>
            </a:r>
            <a:endParaRPr kumimoji="1" lang="ja-JP" altLang="en-US"/>
          </a:p>
        </p:txBody>
      </p:sp>
      <p:grpSp>
        <p:nvGrpSpPr>
          <p:cNvPr id="304" name="グループ化 303">
            <a:extLst>
              <a:ext uri="{FF2B5EF4-FFF2-40B4-BE49-F238E27FC236}">
                <a16:creationId xmlns:a16="http://schemas.microsoft.com/office/drawing/2014/main" id="{80F59B69-B391-7C4C-BAA6-7BCA9F328F1C}"/>
              </a:ext>
            </a:extLst>
          </p:cNvPr>
          <p:cNvGrpSpPr/>
          <p:nvPr/>
        </p:nvGrpSpPr>
        <p:grpSpPr>
          <a:xfrm>
            <a:off x="392586" y="3465874"/>
            <a:ext cx="776246" cy="2724597"/>
            <a:chOff x="392586" y="3465874"/>
            <a:chExt cx="776246" cy="2724597"/>
          </a:xfrm>
        </p:grpSpPr>
        <p:cxnSp>
          <p:nvCxnSpPr>
            <p:cNvPr id="295" name="直線コネクタ 294">
              <a:extLst>
                <a:ext uri="{FF2B5EF4-FFF2-40B4-BE49-F238E27FC236}">
                  <a16:creationId xmlns:a16="http://schemas.microsoft.com/office/drawing/2014/main" id="{2382299A-6A44-5146-8EE9-D8132B399392}"/>
                </a:ext>
              </a:extLst>
            </p:cNvPr>
            <p:cNvCxnSpPr>
              <a:cxnSpLocks/>
              <a:endCxn id="296" idx="3"/>
            </p:cNvCxnSpPr>
            <p:nvPr/>
          </p:nvCxnSpPr>
          <p:spPr>
            <a:xfrm>
              <a:off x="392586" y="3465874"/>
              <a:ext cx="576353" cy="24467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6" name="三角形 295">
              <a:extLst>
                <a:ext uri="{FF2B5EF4-FFF2-40B4-BE49-F238E27FC236}">
                  <a16:creationId xmlns:a16="http://schemas.microsoft.com/office/drawing/2014/main" id="{51531CE4-8372-B548-A084-568E9793AD96}"/>
                </a:ext>
              </a:extLst>
            </p:cNvPr>
            <p:cNvSpPr/>
            <p:nvPr/>
          </p:nvSpPr>
          <p:spPr>
            <a:xfrm rot="9913448">
              <a:off x="841102" y="5907945"/>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08E0D05F-CBB4-E645-9E0C-820C416B6F89}"/>
              </a:ext>
            </a:extLst>
          </p:cNvPr>
          <p:cNvGrpSpPr/>
          <p:nvPr/>
        </p:nvGrpSpPr>
        <p:grpSpPr>
          <a:xfrm>
            <a:off x="4930715" y="3499743"/>
            <a:ext cx="776246" cy="2724597"/>
            <a:chOff x="4930715" y="3499743"/>
            <a:chExt cx="776246" cy="2724597"/>
          </a:xfrm>
        </p:grpSpPr>
        <p:cxnSp>
          <p:nvCxnSpPr>
            <p:cNvPr id="299" name="直線コネクタ 298">
              <a:extLst>
                <a:ext uri="{FF2B5EF4-FFF2-40B4-BE49-F238E27FC236}">
                  <a16:creationId xmlns:a16="http://schemas.microsoft.com/office/drawing/2014/main" id="{14DDB6E4-CE88-4B4D-B986-597693876134}"/>
                </a:ext>
              </a:extLst>
            </p:cNvPr>
            <p:cNvCxnSpPr>
              <a:cxnSpLocks/>
              <a:endCxn id="300" idx="3"/>
            </p:cNvCxnSpPr>
            <p:nvPr/>
          </p:nvCxnSpPr>
          <p:spPr>
            <a:xfrm>
              <a:off x="4930715" y="3499743"/>
              <a:ext cx="576353" cy="24467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0" name="三角形 299">
              <a:extLst>
                <a:ext uri="{FF2B5EF4-FFF2-40B4-BE49-F238E27FC236}">
                  <a16:creationId xmlns:a16="http://schemas.microsoft.com/office/drawing/2014/main" id="{D1DCFC8F-07E9-984D-8AFF-B0625D4BA4DD}"/>
                </a:ext>
              </a:extLst>
            </p:cNvPr>
            <p:cNvSpPr/>
            <p:nvPr/>
          </p:nvSpPr>
          <p:spPr>
            <a:xfrm rot="9913448">
              <a:off x="5379231" y="5941814"/>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01" name="三角形 300">
            <a:extLst>
              <a:ext uri="{FF2B5EF4-FFF2-40B4-BE49-F238E27FC236}">
                <a16:creationId xmlns:a16="http://schemas.microsoft.com/office/drawing/2014/main" id="{658EC627-787F-A648-80BA-BDE3911FD212}"/>
              </a:ext>
            </a:extLst>
          </p:cNvPr>
          <p:cNvSpPr/>
          <p:nvPr/>
        </p:nvSpPr>
        <p:spPr>
          <a:xfrm rot="16200000">
            <a:off x="6763193" y="3673388"/>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2" name="三角形 301">
            <a:extLst>
              <a:ext uri="{FF2B5EF4-FFF2-40B4-BE49-F238E27FC236}">
                <a16:creationId xmlns:a16="http://schemas.microsoft.com/office/drawing/2014/main" id="{1E79C7F0-3361-A94E-A621-AE7A114F9735}"/>
              </a:ext>
            </a:extLst>
          </p:cNvPr>
          <p:cNvSpPr/>
          <p:nvPr/>
        </p:nvSpPr>
        <p:spPr>
          <a:xfrm rot="16200000">
            <a:off x="2025587" y="3521199"/>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3293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FF82B-39C1-A043-A613-BEE682167515}"/>
              </a:ext>
            </a:extLst>
          </p:cNvPr>
          <p:cNvSpPr>
            <a:spLocks noGrp="1"/>
          </p:cNvSpPr>
          <p:nvPr>
            <p:ph type="title"/>
          </p:nvPr>
        </p:nvSpPr>
        <p:spPr/>
        <p:txBody>
          <a:bodyPr>
            <a:normAutofit/>
          </a:bodyPr>
          <a:lstStyle/>
          <a:p>
            <a:r>
              <a:rPr kumimoji="1" lang="en-US" altLang="ja-JP" sz="2800" dirty="0"/>
              <a:t>CEPDL2</a:t>
            </a:r>
            <a:r>
              <a:rPr kumimoji="1" lang="ja-JP" altLang="en-US" sz="2800"/>
              <a:t>は</a:t>
            </a:r>
            <a:r>
              <a:rPr kumimoji="1" lang="en-US" altLang="ja-JP" sz="2800" dirty="0"/>
              <a:t>CEPD1, 2</a:t>
            </a:r>
            <a:r>
              <a:rPr lang="ja-JP" altLang="en-US" sz="2800"/>
              <a:t>に対して</a:t>
            </a:r>
            <a:r>
              <a:rPr kumimoji="1" lang="ja-JP" altLang="en-US" sz="2800"/>
              <a:t>補償的に機能する</a:t>
            </a:r>
          </a:p>
        </p:txBody>
      </p:sp>
      <p:pic>
        <p:nvPicPr>
          <p:cNvPr id="3" name="図 2">
            <a:extLst>
              <a:ext uri="{FF2B5EF4-FFF2-40B4-BE49-F238E27FC236}">
                <a16:creationId xmlns:a16="http://schemas.microsoft.com/office/drawing/2014/main" id="{442DAECE-87E9-AF41-8E5E-D554F91788C7}"/>
              </a:ext>
            </a:extLst>
          </p:cNvPr>
          <p:cNvPicPr>
            <a:picLocks noChangeAspect="1"/>
          </p:cNvPicPr>
          <p:nvPr/>
        </p:nvPicPr>
        <p:blipFill>
          <a:blip r:embed="rId2"/>
          <a:stretch>
            <a:fillRect/>
          </a:stretch>
        </p:blipFill>
        <p:spPr>
          <a:xfrm>
            <a:off x="1568450" y="889862"/>
            <a:ext cx="6007100" cy="5473700"/>
          </a:xfrm>
          <a:prstGeom prst="rect">
            <a:avLst/>
          </a:prstGeom>
        </p:spPr>
      </p:pic>
    </p:spTree>
    <p:extLst>
      <p:ext uri="{BB962C8B-B14F-4D97-AF65-F5344CB8AC3E}">
        <p14:creationId xmlns:p14="http://schemas.microsoft.com/office/powerpoint/2010/main" val="301593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763C60-B3DE-E844-8C4F-45F3581F2465}"/>
              </a:ext>
            </a:extLst>
          </p:cNvPr>
          <p:cNvSpPr>
            <a:spLocks noGrp="1"/>
          </p:cNvSpPr>
          <p:nvPr>
            <p:ph type="title"/>
          </p:nvPr>
        </p:nvSpPr>
        <p:spPr/>
        <p:txBody>
          <a:bodyPr>
            <a:normAutofit fontScale="90000"/>
          </a:bodyPr>
          <a:lstStyle/>
          <a:p>
            <a:r>
              <a:rPr lang="en-US" altLang="ja-JP" sz="2800" dirty="0"/>
              <a:t>CEPDL2</a:t>
            </a:r>
            <a:r>
              <a:rPr lang="ja-JP" altLang="en-US" sz="2800"/>
              <a:t>がシュートの窒素状態を根に伝達し硝酸イオン取り込みを促進する</a:t>
            </a:r>
            <a:endParaRPr kumimoji="1" lang="ja-JP" altLang="en-US" sz="2800"/>
          </a:p>
        </p:txBody>
      </p:sp>
      <p:pic>
        <p:nvPicPr>
          <p:cNvPr id="3" name="図 2">
            <a:extLst>
              <a:ext uri="{FF2B5EF4-FFF2-40B4-BE49-F238E27FC236}">
                <a16:creationId xmlns:a16="http://schemas.microsoft.com/office/drawing/2014/main" id="{8615E7E6-B58F-D446-86DB-C2E5CA1F8DAF}"/>
              </a:ext>
            </a:extLst>
          </p:cNvPr>
          <p:cNvPicPr>
            <a:picLocks noChangeAspect="1"/>
          </p:cNvPicPr>
          <p:nvPr/>
        </p:nvPicPr>
        <p:blipFill>
          <a:blip r:embed="rId2"/>
          <a:stretch>
            <a:fillRect/>
          </a:stretch>
        </p:blipFill>
        <p:spPr>
          <a:xfrm>
            <a:off x="749300" y="1005754"/>
            <a:ext cx="7645400" cy="5613400"/>
          </a:xfrm>
          <a:prstGeom prst="rect">
            <a:avLst/>
          </a:prstGeom>
        </p:spPr>
      </p:pic>
    </p:spTree>
    <p:extLst>
      <p:ext uri="{BB962C8B-B14F-4D97-AF65-F5344CB8AC3E}">
        <p14:creationId xmlns:p14="http://schemas.microsoft.com/office/powerpoint/2010/main" val="324203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正方形/長方形 124">
            <a:extLst>
              <a:ext uri="{FF2B5EF4-FFF2-40B4-BE49-F238E27FC236}">
                <a16:creationId xmlns:a16="http://schemas.microsoft.com/office/drawing/2014/main" id="{F48E7443-9BAE-A040-A719-13B8E7E1E9B6}"/>
              </a:ext>
            </a:extLst>
          </p:cNvPr>
          <p:cNvSpPr/>
          <p:nvPr/>
        </p:nvSpPr>
        <p:spPr>
          <a:xfrm>
            <a:off x="-1948" y="4016503"/>
            <a:ext cx="9144000" cy="2852946"/>
          </a:xfrm>
          <a:prstGeom prst="rect">
            <a:avLst/>
          </a:prstGeom>
          <a:solidFill>
            <a:schemeClr val="accent2">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aseline="-25000" dirty="0"/>
              <a:t> </a:t>
            </a:r>
            <a:endParaRPr kumimoji="1" lang="ja-JP" altLang="en-US" baseline="-25000"/>
          </a:p>
        </p:txBody>
      </p:sp>
      <p:sp>
        <p:nvSpPr>
          <p:cNvPr id="2" name="タイトル 1">
            <a:extLst>
              <a:ext uri="{FF2B5EF4-FFF2-40B4-BE49-F238E27FC236}">
                <a16:creationId xmlns:a16="http://schemas.microsoft.com/office/drawing/2014/main" id="{37529F7A-474C-E94F-93D8-A0C7CCB424C3}"/>
              </a:ext>
            </a:extLst>
          </p:cNvPr>
          <p:cNvSpPr>
            <a:spLocks noGrp="1"/>
          </p:cNvSpPr>
          <p:nvPr>
            <p:ph type="title"/>
          </p:nvPr>
        </p:nvSpPr>
        <p:spPr/>
        <p:txBody>
          <a:bodyPr>
            <a:normAutofit/>
          </a:bodyPr>
          <a:lstStyle/>
          <a:p>
            <a:r>
              <a:rPr kumimoji="1" lang="ja-JP" altLang="en-US" sz="2800"/>
              <a:t>植物の全身的な窒素獲得機構</a:t>
            </a:r>
          </a:p>
        </p:txBody>
      </p:sp>
      <p:grpSp>
        <p:nvGrpSpPr>
          <p:cNvPr id="3" name="グループ化 2">
            <a:extLst>
              <a:ext uri="{FF2B5EF4-FFF2-40B4-BE49-F238E27FC236}">
                <a16:creationId xmlns:a16="http://schemas.microsoft.com/office/drawing/2014/main" id="{435610F4-0C6F-6046-BD98-18E3A727ACF9}"/>
              </a:ext>
            </a:extLst>
          </p:cNvPr>
          <p:cNvGrpSpPr/>
          <p:nvPr/>
        </p:nvGrpSpPr>
        <p:grpSpPr>
          <a:xfrm>
            <a:off x="2627747" y="3975467"/>
            <a:ext cx="2475655" cy="1148476"/>
            <a:chOff x="5773631" y="5033482"/>
            <a:chExt cx="2475655" cy="1148476"/>
          </a:xfrm>
        </p:grpSpPr>
        <p:sp>
          <p:nvSpPr>
            <p:cNvPr id="4" name="フリーフォーム 3">
              <a:extLst>
                <a:ext uri="{FF2B5EF4-FFF2-40B4-BE49-F238E27FC236}">
                  <a16:creationId xmlns:a16="http://schemas.microsoft.com/office/drawing/2014/main" id="{C4F26C52-C7D0-FE4A-8716-51DF85525A04}"/>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4">
              <a:extLst>
                <a:ext uri="{FF2B5EF4-FFF2-40B4-BE49-F238E27FC236}">
                  <a16:creationId xmlns:a16="http://schemas.microsoft.com/office/drawing/2014/main" id="{F78621D7-2199-BC41-A10A-F271C3898EDA}"/>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3B892F6D-5E85-5442-9594-13C523ADEEDF}"/>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8A84ED47-25CE-624D-9080-3AEF4540F557}"/>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4C3116BD-4355-484D-A53C-83742E7D0625}"/>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C55E84FF-3959-894C-9BD2-58C9C6DD6163}"/>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AEE43126-5194-AE42-8475-D977FA29D620}"/>
              </a:ext>
            </a:extLst>
          </p:cNvPr>
          <p:cNvGrpSpPr/>
          <p:nvPr/>
        </p:nvGrpSpPr>
        <p:grpSpPr>
          <a:xfrm>
            <a:off x="2610111" y="2600773"/>
            <a:ext cx="1211739" cy="1173055"/>
            <a:chOff x="664547" y="3063561"/>
            <a:chExt cx="1211739" cy="1173055"/>
          </a:xfrm>
        </p:grpSpPr>
        <p:sp>
          <p:nvSpPr>
            <p:cNvPr id="11" name="フリーフォーム 10">
              <a:extLst>
                <a:ext uri="{FF2B5EF4-FFF2-40B4-BE49-F238E27FC236}">
                  <a16:creationId xmlns:a16="http://schemas.microsoft.com/office/drawing/2014/main" id="{2E30E219-E529-304F-A7F1-738FBFE1FFA2}"/>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3CE5ABF-9B6C-0F4F-A045-299C551D1337}"/>
                </a:ext>
              </a:extLst>
            </p:cNvPr>
            <p:cNvGrpSpPr>
              <a:grpSpLocks noChangeAspect="1"/>
            </p:cNvGrpSpPr>
            <p:nvPr/>
          </p:nvGrpSpPr>
          <p:grpSpPr>
            <a:xfrm rot="18137259">
              <a:off x="937878" y="3349111"/>
              <a:ext cx="216000" cy="211024"/>
              <a:chOff x="5759254" y="2287608"/>
              <a:chExt cx="795725" cy="777267"/>
            </a:xfrm>
          </p:grpSpPr>
          <p:sp>
            <p:nvSpPr>
              <p:cNvPr id="33" name="フリーフォーム 32">
                <a:extLst>
                  <a:ext uri="{FF2B5EF4-FFF2-40B4-BE49-F238E27FC236}">
                    <a16:creationId xmlns:a16="http://schemas.microsoft.com/office/drawing/2014/main" id="{4100308B-A5A1-9945-878E-A55E94F9BDF6}"/>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a:extLst>
                  <a:ext uri="{FF2B5EF4-FFF2-40B4-BE49-F238E27FC236}">
                    <a16:creationId xmlns:a16="http://schemas.microsoft.com/office/drawing/2014/main" id="{63403C32-049F-D340-AD0B-D28D460D4FF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72C1721E-E9F4-674C-AC0A-A222FD42614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725A562F-E5F2-D342-B5A5-EB6D85C99AF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弧 12">
              <a:extLst>
                <a:ext uri="{FF2B5EF4-FFF2-40B4-BE49-F238E27FC236}">
                  <a16:creationId xmlns:a16="http://schemas.microsoft.com/office/drawing/2014/main" id="{99F1BC93-7587-FE44-A892-828DFAC81753}"/>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50276D8D-151F-6649-8C13-611DF0E8F574}"/>
                </a:ext>
              </a:extLst>
            </p:cNvPr>
            <p:cNvGrpSpPr/>
            <p:nvPr/>
          </p:nvGrpSpPr>
          <p:grpSpPr>
            <a:xfrm rot="15300384">
              <a:off x="1138260" y="3498589"/>
              <a:ext cx="771458" cy="704595"/>
              <a:chOff x="5050904" y="3890441"/>
              <a:chExt cx="771458" cy="704595"/>
            </a:xfrm>
          </p:grpSpPr>
          <p:cxnSp>
            <p:nvCxnSpPr>
              <p:cNvPr id="30" name="直線コネクタ 29">
                <a:extLst>
                  <a:ext uri="{FF2B5EF4-FFF2-40B4-BE49-F238E27FC236}">
                    <a16:creationId xmlns:a16="http://schemas.microsoft.com/office/drawing/2014/main" id="{9AACEFE9-16B2-7E40-A440-ACC41F3CB2E5}"/>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31" name="フリーフォーム 30">
                <a:extLst>
                  <a:ext uri="{FF2B5EF4-FFF2-40B4-BE49-F238E27FC236}">
                    <a16:creationId xmlns:a16="http://schemas.microsoft.com/office/drawing/2014/main" id="{98B9EEAE-E028-024D-A720-4B8D1A7A12FC}"/>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919AB097-8E1C-AF43-8492-B6A5C6692358}"/>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円弧 14">
              <a:extLst>
                <a:ext uri="{FF2B5EF4-FFF2-40B4-BE49-F238E27FC236}">
                  <a16:creationId xmlns:a16="http://schemas.microsoft.com/office/drawing/2014/main" id="{90D1550A-D82B-2F46-9044-68730032D1EE}"/>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422E7ECB-5FB1-9744-9415-E9C8BF7F9785}"/>
                </a:ext>
              </a:extLst>
            </p:cNvPr>
            <p:cNvGrpSpPr/>
            <p:nvPr/>
          </p:nvGrpSpPr>
          <p:grpSpPr>
            <a:xfrm rot="19399544">
              <a:off x="1004180" y="3063561"/>
              <a:ext cx="216000" cy="255744"/>
              <a:chOff x="4189660" y="2779352"/>
              <a:chExt cx="216000" cy="255744"/>
            </a:xfrm>
          </p:grpSpPr>
          <p:sp>
            <p:nvSpPr>
              <p:cNvPr id="24" name="フリーフォーム 23">
                <a:extLst>
                  <a:ext uri="{FF2B5EF4-FFF2-40B4-BE49-F238E27FC236}">
                    <a16:creationId xmlns:a16="http://schemas.microsoft.com/office/drawing/2014/main" id="{3F3E0697-6158-774E-AE93-65DBB9B54FA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A8BB80E-C301-274C-81A2-5D793A62A601}"/>
                  </a:ext>
                </a:extLst>
              </p:cNvPr>
              <p:cNvGrpSpPr>
                <a:grpSpLocks noChangeAspect="1"/>
              </p:cNvGrpSpPr>
              <p:nvPr/>
            </p:nvGrpSpPr>
            <p:grpSpPr>
              <a:xfrm rot="20001504">
                <a:off x="4189660" y="2779352"/>
                <a:ext cx="216000" cy="211024"/>
                <a:chOff x="5759254" y="2287608"/>
                <a:chExt cx="795725" cy="777267"/>
              </a:xfrm>
            </p:grpSpPr>
            <p:sp>
              <p:nvSpPr>
                <p:cNvPr id="26" name="フリーフォーム 25">
                  <a:extLst>
                    <a:ext uri="{FF2B5EF4-FFF2-40B4-BE49-F238E27FC236}">
                      <a16:creationId xmlns:a16="http://schemas.microsoft.com/office/drawing/2014/main" id="{D91F98CC-4EFD-5341-A358-D0E035891BE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9941A6E3-483E-5D4A-B572-4DD3645C166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4363E91B-C910-AC46-A4D6-98F7529694D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529AD958-F274-D14D-81DB-67E4AA554BAC}"/>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2CE120D0-1D4F-4242-B181-EB5A789551F6}"/>
                </a:ext>
              </a:extLst>
            </p:cNvPr>
            <p:cNvGrpSpPr/>
            <p:nvPr/>
          </p:nvGrpSpPr>
          <p:grpSpPr>
            <a:xfrm>
              <a:off x="664547" y="3272569"/>
              <a:ext cx="216000" cy="255744"/>
              <a:chOff x="4189660" y="2779352"/>
              <a:chExt cx="216000" cy="255744"/>
            </a:xfrm>
          </p:grpSpPr>
          <p:sp>
            <p:nvSpPr>
              <p:cNvPr id="18" name="フリーフォーム 17">
                <a:extLst>
                  <a:ext uri="{FF2B5EF4-FFF2-40B4-BE49-F238E27FC236}">
                    <a16:creationId xmlns:a16="http://schemas.microsoft.com/office/drawing/2014/main" id="{C5D16E7C-1D3C-1C48-B8C2-548E7A8A7E1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29B09857-CDE5-4F4E-8E9F-3AE21A00F9EA}"/>
                  </a:ext>
                </a:extLst>
              </p:cNvPr>
              <p:cNvGrpSpPr>
                <a:grpSpLocks noChangeAspect="1"/>
              </p:cNvGrpSpPr>
              <p:nvPr/>
            </p:nvGrpSpPr>
            <p:grpSpPr>
              <a:xfrm rot="20001504">
                <a:off x="4189660" y="2779352"/>
                <a:ext cx="216000" cy="211024"/>
                <a:chOff x="5759254" y="2287608"/>
                <a:chExt cx="795725" cy="777267"/>
              </a:xfrm>
            </p:grpSpPr>
            <p:sp>
              <p:nvSpPr>
                <p:cNvPr id="20" name="フリーフォーム 19">
                  <a:extLst>
                    <a:ext uri="{FF2B5EF4-FFF2-40B4-BE49-F238E27FC236}">
                      <a16:creationId xmlns:a16="http://schemas.microsoft.com/office/drawing/2014/main" id="{A93C0823-0529-AF4A-B9B5-57C3407B07EB}"/>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367F71DB-9DAF-4549-9633-A0B63DDD79AF}"/>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9058647E-19CE-524E-8170-621CA52E7985}"/>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C8E4E300-62BA-3B48-9C4B-A75C92932E24}"/>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37" name="直線コネクタ 36">
            <a:extLst>
              <a:ext uri="{FF2B5EF4-FFF2-40B4-BE49-F238E27FC236}">
                <a16:creationId xmlns:a16="http://schemas.microsoft.com/office/drawing/2014/main" id="{71F688F2-C1BF-F643-8225-A8BB0ADFC6F7}"/>
              </a:ext>
            </a:extLst>
          </p:cNvPr>
          <p:cNvCxnSpPr/>
          <p:nvPr/>
        </p:nvCxnSpPr>
        <p:spPr>
          <a:xfrm>
            <a:off x="3906857" y="18588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8" name="フリーフォーム 37">
            <a:extLst>
              <a:ext uri="{FF2B5EF4-FFF2-40B4-BE49-F238E27FC236}">
                <a16:creationId xmlns:a16="http://schemas.microsoft.com/office/drawing/2014/main" id="{3E35CBA8-B449-A544-941E-8BE0D0F7AC0D}"/>
              </a:ext>
            </a:extLst>
          </p:cNvPr>
          <p:cNvSpPr/>
          <p:nvPr/>
        </p:nvSpPr>
        <p:spPr>
          <a:xfrm rot="12577259">
            <a:off x="4000510" y="27315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E1C39998-0111-B649-84B2-528CEFE9C24D}"/>
              </a:ext>
            </a:extLst>
          </p:cNvPr>
          <p:cNvSpPr/>
          <p:nvPr/>
        </p:nvSpPr>
        <p:spPr>
          <a:xfrm rot="12577259">
            <a:off x="4027843" y="35193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2F519D6F-C9A3-7947-87C4-95B594839663}"/>
              </a:ext>
            </a:extLst>
          </p:cNvPr>
          <p:cNvSpPr/>
          <p:nvPr/>
        </p:nvSpPr>
        <p:spPr>
          <a:xfrm rot="6062757">
            <a:off x="3615237" y="29159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72CC0767-F9CE-BE40-88B9-F89ABD4DB42B}"/>
              </a:ext>
            </a:extLst>
          </p:cNvPr>
          <p:cNvGrpSpPr/>
          <p:nvPr/>
        </p:nvGrpSpPr>
        <p:grpSpPr>
          <a:xfrm rot="5733920">
            <a:off x="3882272" y="1927663"/>
            <a:ext cx="525103" cy="429308"/>
            <a:chOff x="5108235" y="2179136"/>
            <a:chExt cx="525103" cy="429308"/>
          </a:xfrm>
        </p:grpSpPr>
        <p:cxnSp>
          <p:nvCxnSpPr>
            <p:cNvPr id="42" name="直線コネクタ 41">
              <a:extLst>
                <a:ext uri="{FF2B5EF4-FFF2-40B4-BE49-F238E27FC236}">
                  <a16:creationId xmlns:a16="http://schemas.microsoft.com/office/drawing/2014/main" id="{2FE7C4BA-5C3B-AC41-B459-687A577369BC}"/>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3" name="フリーフォーム 42">
              <a:extLst>
                <a:ext uri="{FF2B5EF4-FFF2-40B4-BE49-F238E27FC236}">
                  <a16:creationId xmlns:a16="http://schemas.microsoft.com/office/drawing/2014/main" id="{DD3FE25D-6F7D-7C4A-84BA-167C70C08B74}"/>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70BE778E-BAED-F847-A0A7-1060BA8D6194}"/>
              </a:ext>
            </a:extLst>
          </p:cNvPr>
          <p:cNvGrpSpPr/>
          <p:nvPr/>
        </p:nvGrpSpPr>
        <p:grpSpPr>
          <a:xfrm rot="4905790">
            <a:off x="3833357" y="2182847"/>
            <a:ext cx="525103" cy="429308"/>
            <a:chOff x="5108235" y="2179136"/>
            <a:chExt cx="525103" cy="429308"/>
          </a:xfrm>
        </p:grpSpPr>
        <p:cxnSp>
          <p:nvCxnSpPr>
            <p:cNvPr id="45" name="直線コネクタ 44">
              <a:extLst>
                <a:ext uri="{FF2B5EF4-FFF2-40B4-BE49-F238E27FC236}">
                  <a16:creationId xmlns:a16="http://schemas.microsoft.com/office/drawing/2014/main" id="{66B3E63C-F5E6-C34D-9052-5C48817D40C7}"/>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6" name="フリーフォーム 45">
              <a:extLst>
                <a:ext uri="{FF2B5EF4-FFF2-40B4-BE49-F238E27FC236}">
                  <a16:creationId xmlns:a16="http://schemas.microsoft.com/office/drawing/2014/main" id="{FB543EEC-6327-4F49-BC2C-4AA8A6D6D88A}"/>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E70CFC6C-6910-5B4B-9A0B-BF2988216FA4}"/>
              </a:ext>
            </a:extLst>
          </p:cNvPr>
          <p:cNvGrpSpPr/>
          <p:nvPr/>
        </p:nvGrpSpPr>
        <p:grpSpPr>
          <a:xfrm>
            <a:off x="3928661" y="2387227"/>
            <a:ext cx="1116250" cy="997394"/>
            <a:chOff x="2110421" y="2850015"/>
            <a:chExt cx="1116250" cy="997394"/>
          </a:xfrm>
        </p:grpSpPr>
        <p:cxnSp>
          <p:nvCxnSpPr>
            <p:cNvPr id="48" name="直線コネクタ 47">
              <a:extLst>
                <a:ext uri="{FF2B5EF4-FFF2-40B4-BE49-F238E27FC236}">
                  <a16:creationId xmlns:a16="http://schemas.microsoft.com/office/drawing/2014/main" id="{6B9F3E80-1148-544D-8C43-655D0058145E}"/>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49" name="フリーフォーム 48">
              <a:extLst>
                <a:ext uri="{FF2B5EF4-FFF2-40B4-BE49-F238E27FC236}">
                  <a16:creationId xmlns:a16="http://schemas.microsoft.com/office/drawing/2014/main" id="{393A85CA-D51C-8F42-BE9B-D6DF85321B0D}"/>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A005B794-2749-C748-8048-D41070CC60CE}"/>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4421192F-A601-7147-A99C-6E036A6FA4E4}"/>
                </a:ext>
              </a:extLst>
            </p:cNvPr>
            <p:cNvGrpSpPr/>
            <p:nvPr/>
          </p:nvGrpSpPr>
          <p:grpSpPr>
            <a:xfrm rot="1173186">
              <a:off x="2817995" y="2937287"/>
              <a:ext cx="216000" cy="255744"/>
              <a:chOff x="4189660" y="2779352"/>
              <a:chExt cx="216000" cy="255744"/>
            </a:xfrm>
          </p:grpSpPr>
          <p:sp>
            <p:nvSpPr>
              <p:cNvPr id="70" name="フリーフォーム 69">
                <a:extLst>
                  <a:ext uri="{FF2B5EF4-FFF2-40B4-BE49-F238E27FC236}">
                    <a16:creationId xmlns:a16="http://schemas.microsoft.com/office/drawing/2014/main" id="{F76DE57C-8F13-CB4E-841B-8A1C21176223}"/>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1" name="グループ化 70">
                <a:extLst>
                  <a:ext uri="{FF2B5EF4-FFF2-40B4-BE49-F238E27FC236}">
                    <a16:creationId xmlns:a16="http://schemas.microsoft.com/office/drawing/2014/main" id="{7C7EF07F-7F12-1440-8AF8-25CA44BB2FBD}"/>
                  </a:ext>
                </a:extLst>
              </p:cNvPr>
              <p:cNvGrpSpPr>
                <a:grpSpLocks noChangeAspect="1"/>
              </p:cNvGrpSpPr>
              <p:nvPr/>
            </p:nvGrpSpPr>
            <p:grpSpPr>
              <a:xfrm rot="20001504">
                <a:off x="4189660" y="2779352"/>
                <a:ext cx="216000" cy="211024"/>
                <a:chOff x="5759254" y="2287608"/>
                <a:chExt cx="795725" cy="777267"/>
              </a:xfrm>
            </p:grpSpPr>
            <p:sp>
              <p:nvSpPr>
                <p:cNvPr id="72" name="フリーフォーム 71">
                  <a:extLst>
                    <a:ext uri="{FF2B5EF4-FFF2-40B4-BE49-F238E27FC236}">
                      <a16:creationId xmlns:a16="http://schemas.microsoft.com/office/drawing/2014/main" id="{ABB13FD1-E6B1-7944-8A42-B3CF0EBB831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a:extLst>
                    <a:ext uri="{FF2B5EF4-FFF2-40B4-BE49-F238E27FC236}">
                      <a16:creationId xmlns:a16="http://schemas.microsoft.com/office/drawing/2014/main" id="{15A7D23C-F859-0D4B-8147-05AF629DC082}"/>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9612B5B5-0825-F244-AC2F-E63E87712DAB}"/>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A5BDC644-5C5B-C24D-846B-BA6A2F7A6649}"/>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2" name="グループ化 51">
              <a:extLst>
                <a:ext uri="{FF2B5EF4-FFF2-40B4-BE49-F238E27FC236}">
                  <a16:creationId xmlns:a16="http://schemas.microsoft.com/office/drawing/2014/main" id="{8D06DF79-5F51-DC4A-9269-610703EA5C02}"/>
                </a:ext>
              </a:extLst>
            </p:cNvPr>
            <p:cNvGrpSpPr/>
            <p:nvPr/>
          </p:nvGrpSpPr>
          <p:grpSpPr>
            <a:xfrm rot="3003238">
              <a:off x="2558397" y="2846790"/>
              <a:ext cx="378067" cy="384518"/>
              <a:chOff x="4324291" y="3334365"/>
              <a:chExt cx="378067" cy="384518"/>
            </a:xfrm>
          </p:grpSpPr>
          <p:cxnSp>
            <p:nvCxnSpPr>
              <p:cNvPr id="62" name="直線コネクタ 61">
                <a:extLst>
                  <a:ext uri="{FF2B5EF4-FFF2-40B4-BE49-F238E27FC236}">
                    <a16:creationId xmlns:a16="http://schemas.microsoft.com/office/drawing/2014/main" id="{75E708DF-8779-AB41-85F6-A7E4AD415B60}"/>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63" name="グループ化 62">
                <a:extLst>
                  <a:ext uri="{FF2B5EF4-FFF2-40B4-BE49-F238E27FC236}">
                    <a16:creationId xmlns:a16="http://schemas.microsoft.com/office/drawing/2014/main" id="{712819D1-433E-6141-8FBB-7AE608089A86}"/>
                  </a:ext>
                </a:extLst>
              </p:cNvPr>
              <p:cNvGrpSpPr/>
              <p:nvPr/>
            </p:nvGrpSpPr>
            <p:grpSpPr>
              <a:xfrm rot="20090446">
                <a:off x="4324291" y="3334365"/>
                <a:ext cx="216000" cy="255744"/>
                <a:chOff x="4189660" y="2779352"/>
                <a:chExt cx="216000" cy="255744"/>
              </a:xfrm>
            </p:grpSpPr>
            <p:sp>
              <p:nvSpPr>
                <p:cNvPr id="64" name="フリーフォーム 63">
                  <a:extLst>
                    <a:ext uri="{FF2B5EF4-FFF2-40B4-BE49-F238E27FC236}">
                      <a16:creationId xmlns:a16="http://schemas.microsoft.com/office/drawing/2014/main" id="{0BAE3771-CED8-5E41-AD59-E1474144A09E}"/>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436D5168-E55F-F647-9FA3-6C3B4FC2EE64}"/>
                    </a:ext>
                  </a:extLst>
                </p:cNvPr>
                <p:cNvGrpSpPr>
                  <a:grpSpLocks noChangeAspect="1"/>
                </p:cNvGrpSpPr>
                <p:nvPr/>
              </p:nvGrpSpPr>
              <p:grpSpPr>
                <a:xfrm rot="20001504">
                  <a:off x="4189660" y="2779352"/>
                  <a:ext cx="216000" cy="211024"/>
                  <a:chOff x="5759254" y="2287608"/>
                  <a:chExt cx="795725" cy="777267"/>
                </a:xfrm>
              </p:grpSpPr>
              <p:sp>
                <p:nvSpPr>
                  <p:cNvPr id="66" name="フリーフォーム 65">
                    <a:extLst>
                      <a:ext uri="{FF2B5EF4-FFF2-40B4-BE49-F238E27FC236}">
                        <a16:creationId xmlns:a16="http://schemas.microsoft.com/office/drawing/2014/main" id="{D84FFF3A-A8D3-4646-B934-9F033F54D5A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66">
                    <a:extLst>
                      <a:ext uri="{FF2B5EF4-FFF2-40B4-BE49-F238E27FC236}">
                        <a16:creationId xmlns:a16="http://schemas.microsoft.com/office/drawing/2014/main" id="{F8585EB1-ACAC-4447-BF62-6C48651A4AD4}"/>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39F26649-38B0-0040-99EA-12A0DD5AECC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4D31576C-6EE5-844A-8921-DBFF4D071EF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3" name="グループ化 52">
              <a:extLst>
                <a:ext uri="{FF2B5EF4-FFF2-40B4-BE49-F238E27FC236}">
                  <a16:creationId xmlns:a16="http://schemas.microsoft.com/office/drawing/2014/main" id="{3F06B857-5991-4044-8B3E-3A15EFCBA8A7}"/>
                </a:ext>
              </a:extLst>
            </p:cNvPr>
            <p:cNvGrpSpPr/>
            <p:nvPr/>
          </p:nvGrpSpPr>
          <p:grpSpPr>
            <a:xfrm rot="3003238" flipH="1">
              <a:off x="2871422" y="3073124"/>
              <a:ext cx="325980" cy="384518"/>
              <a:chOff x="4324291" y="3334365"/>
              <a:chExt cx="378067" cy="384518"/>
            </a:xfrm>
          </p:grpSpPr>
          <p:cxnSp>
            <p:nvCxnSpPr>
              <p:cNvPr id="54" name="直線コネクタ 53">
                <a:extLst>
                  <a:ext uri="{FF2B5EF4-FFF2-40B4-BE49-F238E27FC236}">
                    <a16:creationId xmlns:a16="http://schemas.microsoft.com/office/drawing/2014/main" id="{8027F0E7-FDF4-A741-876A-E296FDC7ECB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AD905221-A372-1E41-BDC0-E662A9459568}"/>
                  </a:ext>
                </a:extLst>
              </p:cNvPr>
              <p:cNvGrpSpPr/>
              <p:nvPr/>
            </p:nvGrpSpPr>
            <p:grpSpPr>
              <a:xfrm rot="20090446">
                <a:off x="4324291" y="3334365"/>
                <a:ext cx="216000" cy="255744"/>
                <a:chOff x="4189660" y="2779352"/>
                <a:chExt cx="216000" cy="255744"/>
              </a:xfrm>
            </p:grpSpPr>
            <p:sp>
              <p:nvSpPr>
                <p:cNvPr id="56" name="フリーフォーム 55">
                  <a:extLst>
                    <a:ext uri="{FF2B5EF4-FFF2-40B4-BE49-F238E27FC236}">
                      <a16:creationId xmlns:a16="http://schemas.microsoft.com/office/drawing/2014/main" id="{88F241FB-C72A-4A40-B589-49EE75607577}"/>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A8303EEF-E713-CF4A-A775-E0C5E3BCBD0A}"/>
                    </a:ext>
                  </a:extLst>
                </p:cNvPr>
                <p:cNvGrpSpPr>
                  <a:grpSpLocks noChangeAspect="1"/>
                </p:cNvGrpSpPr>
                <p:nvPr/>
              </p:nvGrpSpPr>
              <p:grpSpPr>
                <a:xfrm rot="20001504">
                  <a:off x="4189660" y="2779352"/>
                  <a:ext cx="216000" cy="211024"/>
                  <a:chOff x="5759254" y="2287608"/>
                  <a:chExt cx="795725" cy="777267"/>
                </a:xfrm>
              </p:grpSpPr>
              <p:sp>
                <p:nvSpPr>
                  <p:cNvPr id="58" name="フリーフォーム 57">
                    <a:extLst>
                      <a:ext uri="{FF2B5EF4-FFF2-40B4-BE49-F238E27FC236}">
                        <a16:creationId xmlns:a16="http://schemas.microsoft.com/office/drawing/2014/main" id="{90052E8B-032B-D048-BB47-0117BA04336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E7247D2C-7634-BC4A-BD8B-F1A77847AF2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88E9F419-9653-084B-AA48-3EE8C9A6D01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a:extLst>
                      <a:ext uri="{FF2B5EF4-FFF2-40B4-BE49-F238E27FC236}">
                        <a16:creationId xmlns:a16="http://schemas.microsoft.com/office/drawing/2014/main" id="{AE34304A-5868-B44A-963F-5A10BF6D6F3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76" name="グループ化 75">
            <a:extLst>
              <a:ext uri="{FF2B5EF4-FFF2-40B4-BE49-F238E27FC236}">
                <a16:creationId xmlns:a16="http://schemas.microsoft.com/office/drawing/2014/main" id="{611C119F-3D02-6F45-ABDA-85A9EF19789F}"/>
              </a:ext>
            </a:extLst>
          </p:cNvPr>
          <p:cNvGrpSpPr/>
          <p:nvPr/>
        </p:nvGrpSpPr>
        <p:grpSpPr>
          <a:xfrm>
            <a:off x="3564326" y="1412587"/>
            <a:ext cx="717585" cy="571175"/>
            <a:chOff x="1676637" y="1748050"/>
            <a:chExt cx="717585" cy="571175"/>
          </a:xfrm>
        </p:grpSpPr>
        <p:grpSp>
          <p:nvGrpSpPr>
            <p:cNvPr id="77" name="グループ化 76">
              <a:extLst>
                <a:ext uri="{FF2B5EF4-FFF2-40B4-BE49-F238E27FC236}">
                  <a16:creationId xmlns:a16="http://schemas.microsoft.com/office/drawing/2014/main" id="{8E3CBD41-AFCC-534D-BD19-1A85A2EDC9C5}"/>
                </a:ext>
              </a:extLst>
            </p:cNvPr>
            <p:cNvGrpSpPr/>
            <p:nvPr/>
          </p:nvGrpSpPr>
          <p:grpSpPr>
            <a:xfrm rot="568056">
              <a:off x="1676637" y="1879911"/>
              <a:ext cx="378067" cy="384518"/>
              <a:chOff x="4324291" y="3334365"/>
              <a:chExt cx="378067" cy="384518"/>
            </a:xfrm>
          </p:grpSpPr>
          <p:cxnSp>
            <p:nvCxnSpPr>
              <p:cNvPr id="105" name="直線コネクタ 104">
                <a:extLst>
                  <a:ext uri="{FF2B5EF4-FFF2-40B4-BE49-F238E27FC236}">
                    <a16:creationId xmlns:a16="http://schemas.microsoft.com/office/drawing/2014/main" id="{4EB2ACB8-0F75-A942-9FAB-92925B9A3A73}"/>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106" name="グループ化 105">
                <a:extLst>
                  <a:ext uri="{FF2B5EF4-FFF2-40B4-BE49-F238E27FC236}">
                    <a16:creationId xmlns:a16="http://schemas.microsoft.com/office/drawing/2014/main" id="{B47EB2D8-9186-1C47-A32D-2BFDEC4106AC}"/>
                  </a:ext>
                </a:extLst>
              </p:cNvPr>
              <p:cNvGrpSpPr/>
              <p:nvPr/>
            </p:nvGrpSpPr>
            <p:grpSpPr>
              <a:xfrm rot="20090446">
                <a:off x="4324291" y="3334365"/>
                <a:ext cx="216000" cy="255744"/>
                <a:chOff x="4189660" y="2779352"/>
                <a:chExt cx="216000" cy="255744"/>
              </a:xfrm>
            </p:grpSpPr>
            <p:sp>
              <p:nvSpPr>
                <p:cNvPr id="107" name="フリーフォーム 106">
                  <a:extLst>
                    <a:ext uri="{FF2B5EF4-FFF2-40B4-BE49-F238E27FC236}">
                      <a16:creationId xmlns:a16="http://schemas.microsoft.com/office/drawing/2014/main" id="{6C3D8FAE-B5A7-BB44-BFE5-3BB0B3479F04}"/>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675A10DB-FBBB-1941-AD8F-76CF552E51B1}"/>
                    </a:ext>
                  </a:extLst>
                </p:cNvPr>
                <p:cNvGrpSpPr>
                  <a:grpSpLocks noChangeAspect="1"/>
                </p:cNvGrpSpPr>
                <p:nvPr/>
              </p:nvGrpSpPr>
              <p:grpSpPr>
                <a:xfrm rot="20001504">
                  <a:off x="4189660" y="2779352"/>
                  <a:ext cx="216000" cy="211024"/>
                  <a:chOff x="5759254" y="2287608"/>
                  <a:chExt cx="795725" cy="777267"/>
                </a:xfrm>
              </p:grpSpPr>
              <p:sp>
                <p:nvSpPr>
                  <p:cNvPr id="109" name="フリーフォーム 108">
                    <a:extLst>
                      <a:ext uri="{FF2B5EF4-FFF2-40B4-BE49-F238E27FC236}">
                        <a16:creationId xmlns:a16="http://schemas.microsoft.com/office/drawing/2014/main" id="{D85DB714-B91E-EA4F-AEE1-01EF22DAAD7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a:extLst>
                      <a:ext uri="{FF2B5EF4-FFF2-40B4-BE49-F238E27FC236}">
                        <a16:creationId xmlns:a16="http://schemas.microsoft.com/office/drawing/2014/main" id="{2CF9C55A-EF26-AB4A-BEA4-4B0A9D49DFA0}"/>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91190BAD-1A0A-A14D-B23E-27E3A4C64FAA}"/>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5537EA40-8C33-484C-A5EA-D17F4474EEE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8" name="グループ化 77">
              <a:extLst>
                <a:ext uri="{FF2B5EF4-FFF2-40B4-BE49-F238E27FC236}">
                  <a16:creationId xmlns:a16="http://schemas.microsoft.com/office/drawing/2014/main" id="{B3FACB80-2D79-F84E-95F9-06E2ED7086EC}"/>
                </a:ext>
              </a:extLst>
            </p:cNvPr>
            <p:cNvGrpSpPr/>
            <p:nvPr/>
          </p:nvGrpSpPr>
          <p:grpSpPr>
            <a:xfrm rot="568056" flipH="1">
              <a:off x="2045238" y="1934707"/>
              <a:ext cx="348984" cy="384518"/>
              <a:chOff x="4324291" y="3334365"/>
              <a:chExt cx="378067" cy="384518"/>
            </a:xfrm>
          </p:grpSpPr>
          <p:cxnSp>
            <p:nvCxnSpPr>
              <p:cNvPr id="97" name="直線コネクタ 96">
                <a:extLst>
                  <a:ext uri="{FF2B5EF4-FFF2-40B4-BE49-F238E27FC236}">
                    <a16:creationId xmlns:a16="http://schemas.microsoft.com/office/drawing/2014/main" id="{72C5F338-8D6D-9A46-B0C4-CB5C25DC6EBD}"/>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B4CF1B41-9AD2-5347-A834-6DD4AA96AA9B}"/>
                  </a:ext>
                </a:extLst>
              </p:cNvPr>
              <p:cNvGrpSpPr/>
              <p:nvPr/>
            </p:nvGrpSpPr>
            <p:grpSpPr>
              <a:xfrm rot="20090446">
                <a:off x="4324291" y="3334365"/>
                <a:ext cx="216000" cy="255744"/>
                <a:chOff x="4189660" y="2779352"/>
                <a:chExt cx="216000" cy="255744"/>
              </a:xfrm>
            </p:grpSpPr>
            <p:sp>
              <p:nvSpPr>
                <p:cNvPr id="99" name="フリーフォーム 98">
                  <a:extLst>
                    <a:ext uri="{FF2B5EF4-FFF2-40B4-BE49-F238E27FC236}">
                      <a16:creationId xmlns:a16="http://schemas.microsoft.com/office/drawing/2014/main" id="{59B2168B-8DA7-5341-A072-303947109271}"/>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a:extLst>
                    <a:ext uri="{FF2B5EF4-FFF2-40B4-BE49-F238E27FC236}">
                      <a16:creationId xmlns:a16="http://schemas.microsoft.com/office/drawing/2014/main" id="{CA6EC74F-3D5B-1D40-AA04-6CDEF3645147}"/>
                    </a:ext>
                  </a:extLst>
                </p:cNvPr>
                <p:cNvGrpSpPr>
                  <a:grpSpLocks noChangeAspect="1"/>
                </p:cNvGrpSpPr>
                <p:nvPr/>
              </p:nvGrpSpPr>
              <p:grpSpPr>
                <a:xfrm rot="20001504">
                  <a:off x="4189660" y="2779352"/>
                  <a:ext cx="216000" cy="211024"/>
                  <a:chOff x="5759254" y="2287608"/>
                  <a:chExt cx="795725" cy="777267"/>
                </a:xfrm>
              </p:grpSpPr>
              <p:sp>
                <p:nvSpPr>
                  <p:cNvPr id="101" name="フリーフォーム 100">
                    <a:extLst>
                      <a:ext uri="{FF2B5EF4-FFF2-40B4-BE49-F238E27FC236}">
                        <a16:creationId xmlns:a16="http://schemas.microsoft.com/office/drawing/2014/main" id="{F145151D-18A8-1742-82C0-FFA3075672D5}"/>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a:extLst>
                      <a:ext uri="{FF2B5EF4-FFF2-40B4-BE49-F238E27FC236}">
                        <a16:creationId xmlns:a16="http://schemas.microsoft.com/office/drawing/2014/main" id="{7FA4F881-6F7D-CE4C-8F0F-D57E4B55BB2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E21615FF-E876-CE4A-A45C-F2E9C373845E}"/>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4105709E-A25A-7D4D-B8D4-DD99DEA1D4B7}"/>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9" name="グループ化 78">
              <a:extLst>
                <a:ext uri="{FF2B5EF4-FFF2-40B4-BE49-F238E27FC236}">
                  <a16:creationId xmlns:a16="http://schemas.microsoft.com/office/drawing/2014/main" id="{BE7355D4-DCC7-8F49-927D-3E5DD2DF3A7C}"/>
                </a:ext>
              </a:extLst>
            </p:cNvPr>
            <p:cNvGrpSpPr/>
            <p:nvPr/>
          </p:nvGrpSpPr>
          <p:grpSpPr>
            <a:xfrm rot="3014645">
              <a:off x="1867522" y="1744825"/>
              <a:ext cx="378067" cy="384518"/>
              <a:chOff x="4324291" y="3334365"/>
              <a:chExt cx="378067" cy="384518"/>
            </a:xfrm>
          </p:grpSpPr>
          <p:cxnSp>
            <p:nvCxnSpPr>
              <p:cNvPr id="89" name="直線コネクタ 88">
                <a:extLst>
                  <a:ext uri="{FF2B5EF4-FFF2-40B4-BE49-F238E27FC236}">
                    <a16:creationId xmlns:a16="http://schemas.microsoft.com/office/drawing/2014/main" id="{8B88B6A2-2304-054A-A2B7-7E3658D2FC62}"/>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560EB2AF-0B0B-6B46-A35C-C7A66E7EABF8}"/>
                  </a:ext>
                </a:extLst>
              </p:cNvPr>
              <p:cNvGrpSpPr/>
              <p:nvPr/>
            </p:nvGrpSpPr>
            <p:grpSpPr>
              <a:xfrm rot="20090446">
                <a:off x="4324291" y="3334365"/>
                <a:ext cx="216000" cy="255744"/>
                <a:chOff x="4189660" y="2779352"/>
                <a:chExt cx="216000" cy="255744"/>
              </a:xfrm>
            </p:grpSpPr>
            <p:sp>
              <p:nvSpPr>
                <p:cNvPr id="91" name="フリーフォーム 90">
                  <a:extLst>
                    <a:ext uri="{FF2B5EF4-FFF2-40B4-BE49-F238E27FC236}">
                      <a16:creationId xmlns:a16="http://schemas.microsoft.com/office/drawing/2014/main" id="{13D95354-C183-4F4C-82F3-1643E4FF3C5D}"/>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a:extLst>
                    <a:ext uri="{FF2B5EF4-FFF2-40B4-BE49-F238E27FC236}">
                      <a16:creationId xmlns:a16="http://schemas.microsoft.com/office/drawing/2014/main" id="{154A6736-BC4D-854C-AE25-6F0C714FD503}"/>
                    </a:ext>
                  </a:extLst>
                </p:cNvPr>
                <p:cNvGrpSpPr>
                  <a:grpSpLocks noChangeAspect="1"/>
                </p:cNvGrpSpPr>
                <p:nvPr/>
              </p:nvGrpSpPr>
              <p:grpSpPr>
                <a:xfrm rot="20001504">
                  <a:off x="4189660" y="2779352"/>
                  <a:ext cx="216000" cy="211024"/>
                  <a:chOff x="5759254" y="2287608"/>
                  <a:chExt cx="795725" cy="777267"/>
                </a:xfrm>
              </p:grpSpPr>
              <p:sp>
                <p:nvSpPr>
                  <p:cNvPr id="93" name="フリーフォーム 92">
                    <a:extLst>
                      <a:ext uri="{FF2B5EF4-FFF2-40B4-BE49-F238E27FC236}">
                        <a16:creationId xmlns:a16="http://schemas.microsoft.com/office/drawing/2014/main" id="{C678622F-4530-7E4C-82E6-A3708F44E2BE}"/>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a:extLst>
                      <a:ext uri="{FF2B5EF4-FFF2-40B4-BE49-F238E27FC236}">
                        <a16:creationId xmlns:a16="http://schemas.microsoft.com/office/drawing/2014/main" id="{BF856ABF-DBB7-7842-BCCB-F69B373F781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2E43F5CB-389E-7E44-973F-1EE48792DE2C}"/>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E42EFA2D-A1CC-FB43-84C9-FD55B509D8B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0" name="グループ化 79">
              <a:extLst>
                <a:ext uri="{FF2B5EF4-FFF2-40B4-BE49-F238E27FC236}">
                  <a16:creationId xmlns:a16="http://schemas.microsoft.com/office/drawing/2014/main" id="{85700075-A450-6F4D-BCCC-FC72FF2FD071}"/>
                </a:ext>
              </a:extLst>
            </p:cNvPr>
            <p:cNvGrpSpPr/>
            <p:nvPr/>
          </p:nvGrpSpPr>
          <p:grpSpPr>
            <a:xfrm rot="1723534">
              <a:off x="1776747" y="1796918"/>
              <a:ext cx="378067" cy="384518"/>
              <a:chOff x="4324291" y="3334365"/>
              <a:chExt cx="378067" cy="384518"/>
            </a:xfrm>
          </p:grpSpPr>
          <p:cxnSp>
            <p:nvCxnSpPr>
              <p:cNvPr id="81" name="直線コネクタ 80">
                <a:extLst>
                  <a:ext uri="{FF2B5EF4-FFF2-40B4-BE49-F238E27FC236}">
                    <a16:creationId xmlns:a16="http://schemas.microsoft.com/office/drawing/2014/main" id="{CC5493ED-2A6B-F842-95DA-9684B3C2E5E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213A037B-CD3D-B94F-8227-8DD146267679}"/>
                  </a:ext>
                </a:extLst>
              </p:cNvPr>
              <p:cNvGrpSpPr/>
              <p:nvPr/>
            </p:nvGrpSpPr>
            <p:grpSpPr>
              <a:xfrm rot="20090446">
                <a:off x="4324291" y="3334365"/>
                <a:ext cx="216000" cy="255744"/>
                <a:chOff x="4189660" y="2779352"/>
                <a:chExt cx="216000" cy="255744"/>
              </a:xfrm>
            </p:grpSpPr>
            <p:sp>
              <p:nvSpPr>
                <p:cNvPr id="83" name="フリーフォーム 82">
                  <a:extLst>
                    <a:ext uri="{FF2B5EF4-FFF2-40B4-BE49-F238E27FC236}">
                      <a16:creationId xmlns:a16="http://schemas.microsoft.com/office/drawing/2014/main" id="{DFD389CF-28AC-D34E-B0FC-3B6495FD0910}"/>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a:extLst>
                    <a:ext uri="{FF2B5EF4-FFF2-40B4-BE49-F238E27FC236}">
                      <a16:creationId xmlns:a16="http://schemas.microsoft.com/office/drawing/2014/main" id="{0E9C3922-9A80-064A-983E-6F9932C09269}"/>
                    </a:ext>
                  </a:extLst>
                </p:cNvPr>
                <p:cNvGrpSpPr>
                  <a:grpSpLocks noChangeAspect="1"/>
                </p:cNvGrpSpPr>
                <p:nvPr/>
              </p:nvGrpSpPr>
              <p:grpSpPr>
                <a:xfrm rot="20001504">
                  <a:off x="4189660" y="2779352"/>
                  <a:ext cx="216000" cy="211024"/>
                  <a:chOff x="5759254" y="2287608"/>
                  <a:chExt cx="795725" cy="777267"/>
                </a:xfrm>
              </p:grpSpPr>
              <p:sp>
                <p:nvSpPr>
                  <p:cNvPr id="85" name="フリーフォーム 84">
                    <a:extLst>
                      <a:ext uri="{FF2B5EF4-FFF2-40B4-BE49-F238E27FC236}">
                        <a16:creationId xmlns:a16="http://schemas.microsoft.com/office/drawing/2014/main" id="{604F4191-F952-A84E-B36E-F352912667F1}"/>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フリーフォーム 85">
                    <a:extLst>
                      <a:ext uri="{FF2B5EF4-FFF2-40B4-BE49-F238E27FC236}">
                        <a16:creationId xmlns:a16="http://schemas.microsoft.com/office/drawing/2014/main" id="{A079C8E6-D021-2149-BB77-5FD8E555143D}"/>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44CB0443-B4A1-F34B-8867-C83CC9561E2D}"/>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D2D92583-0612-C540-8AB0-C09DFEF5F3C6}"/>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
        <p:nvSpPr>
          <p:cNvPr id="114" name="フリーフォーム 113">
            <a:extLst>
              <a:ext uri="{FF2B5EF4-FFF2-40B4-BE49-F238E27FC236}">
                <a16:creationId xmlns:a16="http://schemas.microsoft.com/office/drawing/2014/main" id="{A61CD870-0E75-EC45-AB3B-611962857A7C}"/>
              </a:ext>
            </a:extLst>
          </p:cNvPr>
          <p:cNvSpPr/>
          <p:nvPr/>
        </p:nvSpPr>
        <p:spPr>
          <a:xfrm>
            <a:off x="3874087" y="4564069"/>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a:extLst>
              <a:ext uri="{FF2B5EF4-FFF2-40B4-BE49-F238E27FC236}">
                <a16:creationId xmlns:a16="http://schemas.microsoft.com/office/drawing/2014/main" id="{D6BFD7D2-8932-D84A-874E-ACBD32F3F18D}"/>
              </a:ext>
            </a:extLst>
          </p:cNvPr>
          <p:cNvSpPr/>
          <p:nvPr/>
        </p:nvSpPr>
        <p:spPr>
          <a:xfrm rot="14281859">
            <a:off x="3298828" y="4982994"/>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39A768-505C-CB49-83F4-C4DFC11BD7A7}"/>
              </a:ext>
            </a:extLst>
          </p:cNvPr>
          <p:cNvSpPr/>
          <p:nvPr/>
        </p:nvSpPr>
        <p:spPr>
          <a:xfrm rot="7271725" flipH="1">
            <a:off x="3892474" y="4881328"/>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7" name="フリーフォーム 116">
            <a:extLst>
              <a:ext uri="{FF2B5EF4-FFF2-40B4-BE49-F238E27FC236}">
                <a16:creationId xmlns:a16="http://schemas.microsoft.com/office/drawing/2014/main" id="{F13E2CEB-E3FA-DF41-A0B9-57D77A09B0F3}"/>
              </a:ext>
            </a:extLst>
          </p:cNvPr>
          <p:cNvSpPr/>
          <p:nvPr/>
        </p:nvSpPr>
        <p:spPr>
          <a:xfrm rot="13119747">
            <a:off x="3692315" y="5478209"/>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7DD3C44E-A9E9-5B4F-8A80-EEAC809D869B}"/>
              </a:ext>
            </a:extLst>
          </p:cNvPr>
          <p:cNvSpPr/>
          <p:nvPr/>
        </p:nvSpPr>
        <p:spPr>
          <a:xfrm rot="8236140" flipH="1">
            <a:off x="3931762" y="5312159"/>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テキスト ボックス 118">
            <a:extLst>
              <a:ext uri="{FF2B5EF4-FFF2-40B4-BE49-F238E27FC236}">
                <a16:creationId xmlns:a16="http://schemas.microsoft.com/office/drawing/2014/main" id="{C8EB7428-F5CA-1145-8170-D44B6AAF3F10}"/>
              </a:ext>
            </a:extLst>
          </p:cNvPr>
          <p:cNvSpPr txBox="1"/>
          <p:nvPr/>
        </p:nvSpPr>
        <p:spPr>
          <a:xfrm>
            <a:off x="4350446" y="6236319"/>
            <a:ext cx="2490425" cy="369332"/>
          </a:xfrm>
          <a:prstGeom prst="rect">
            <a:avLst/>
          </a:prstGeom>
          <a:noFill/>
        </p:spPr>
        <p:txBody>
          <a:bodyPr wrap="none" rtlCol="0">
            <a:spAutoFit/>
          </a:bodyPr>
          <a:lstStyle/>
          <a:p>
            <a:r>
              <a:rPr kumimoji="1" lang="en-US" altLang="ja-JP" dirty="0">
                <a:solidFill>
                  <a:schemeClr val="bg1"/>
                </a:solidFill>
              </a:rPr>
              <a:t>CEP : </a:t>
            </a:r>
            <a:r>
              <a:rPr kumimoji="1" lang="ja-JP" altLang="en-US">
                <a:solidFill>
                  <a:schemeClr val="bg1"/>
                </a:solidFill>
              </a:rPr>
              <a:t>根からシュートへ</a:t>
            </a:r>
          </a:p>
        </p:txBody>
      </p:sp>
      <p:sp>
        <p:nvSpPr>
          <p:cNvPr id="120" name="テキスト ボックス 119">
            <a:extLst>
              <a:ext uri="{FF2B5EF4-FFF2-40B4-BE49-F238E27FC236}">
                <a16:creationId xmlns:a16="http://schemas.microsoft.com/office/drawing/2014/main" id="{B2E39F60-F681-844A-B743-682FF27F69EA}"/>
              </a:ext>
            </a:extLst>
          </p:cNvPr>
          <p:cNvSpPr txBox="1"/>
          <p:nvPr/>
        </p:nvSpPr>
        <p:spPr>
          <a:xfrm>
            <a:off x="4283997" y="3558728"/>
            <a:ext cx="2279791" cy="369332"/>
          </a:xfrm>
          <a:prstGeom prst="rect">
            <a:avLst/>
          </a:prstGeom>
          <a:noFill/>
        </p:spPr>
        <p:txBody>
          <a:bodyPr wrap="none" rtlCol="0">
            <a:spAutoFit/>
          </a:bodyPr>
          <a:lstStyle/>
          <a:p>
            <a:r>
              <a:rPr kumimoji="1" lang="en-US" altLang="ja-JP" dirty="0"/>
              <a:t>CEPR1 : CEP</a:t>
            </a:r>
            <a:r>
              <a:rPr kumimoji="1" lang="ja-JP" altLang="en-US"/>
              <a:t>を受容</a:t>
            </a:r>
          </a:p>
        </p:txBody>
      </p:sp>
      <p:sp>
        <p:nvSpPr>
          <p:cNvPr id="121" name="テキスト ボックス 120">
            <a:extLst>
              <a:ext uri="{FF2B5EF4-FFF2-40B4-BE49-F238E27FC236}">
                <a16:creationId xmlns:a16="http://schemas.microsoft.com/office/drawing/2014/main" id="{F7FED7BE-0050-0643-8ECD-C9EFB21C6C6E}"/>
              </a:ext>
            </a:extLst>
          </p:cNvPr>
          <p:cNvSpPr txBox="1"/>
          <p:nvPr/>
        </p:nvSpPr>
        <p:spPr>
          <a:xfrm>
            <a:off x="298163" y="3535380"/>
            <a:ext cx="2981907" cy="369332"/>
          </a:xfrm>
          <a:prstGeom prst="rect">
            <a:avLst/>
          </a:prstGeom>
          <a:noFill/>
        </p:spPr>
        <p:txBody>
          <a:bodyPr wrap="none" rtlCol="0">
            <a:spAutoFit/>
          </a:bodyPr>
          <a:lstStyle/>
          <a:p>
            <a:r>
              <a:rPr kumimoji="1" lang="en-US" altLang="ja-JP" dirty="0"/>
              <a:t>CEPD1/2 : </a:t>
            </a:r>
            <a:r>
              <a:rPr kumimoji="1" lang="ja-JP" altLang="en-US"/>
              <a:t>シュートから根へ</a:t>
            </a:r>
          </a:p>
        </p:txBody>
      </p:sp>
      <p:sp>
        <p:nvSpPr>
          <p:cNvPr id="122" name="テキスト ボックス 121">
            <a:extLst>
              <a:ext uri="{FF2B5EF4-FFF2-40B4-BE49-F238E27FC236}">
                <a16:creationId xmlns:a16="http://schemas.microsoft.com/office/drawing/2014/main" id="{6B5E65A7-4BA7-5945-94C5-F9B0483C8CBB}"/>
              </a:ext>
            </a:extLst>
          </p:cNvPr>
          <p:cNvSpPr txBox="1"/>
          <p:nvPr/>
        </p:nvSpPr>
        <p:spPr>
          <a:xfrm>
            <a:off x="915405" y="6202121"/>
            <a:ext cx="3097964" cy="369332"/>
          </a:xfrm>
          <a:prstGeom prst="rect">
            <a:avLst/>
          </a:prstGeom>
          <a:noFill/>
        </p:spPr>
        <p:txBody>
          <a:bodyPr wrap="none" rtlCol="0">
            <a:spAutoFit/>
          </a:bodyPr>
          <a:lstStyle/>
          <a:p>
            <a:r>
              <a:rPr kumimoji="1" lang="en-US" altLang="ja-JP" dirty="0">
                <a:solidFill>
                  <a:schemeClr val="bg1"/>
                </a:solidFill>
              </a:rPr>
              <a:t>NRT2.1 : </a:t>
            </a:r>
            <a:r>
              <a:rPr kumimoji="1" lang="ja-JP" altLang="en-US">
                <a:solidFill>
                  <a:schemeClr val="bg1"/>
                </a:solidFill>
              </a:rPr>
              <a:t>硝酸イオン取り込み</a:t>
            </a:r>
          </a:p>
        </p:txBody>
      </p:sp>
      <p:grpSp>
        <p:nvGrpSpPr>
          <p:cNvPr id="134" name="グループ化 133">
            <a:extLst>
              <a:ext uri="{FF2B5EF4-FFF2-40B4-BE49-F238E27FC236}">
                <a16:creationId xmlns:a16="http://schemas.microsoft.com/office/drawing/2014/main" id="{502CA16E-D43C-2647-A4EC-FC51A85E7D1F}"/>
              </a:ext>
            </a:extLst>
          </p:cNvPr>
          <p:cNvGrpSpPr/>
          <p:nvPr/>
        </p:nvGrpSpPr>
        <p:grpSpPr>
          <a:xfrm>
            <a:off x="4527793" y="3871000"/>
            <a:ext cx="327730" cy="2386589"/>
            <a:chOff x="4527793" y="3871000"/>
            <a:chExt cx="327730" cy="2386589"/>
          </a:xfrm>
        </p:grpSpPr>
        <p:cxnSp>
          <p:nvCxnSpPr>
            <p:cNvPr id="124" name="直線コネクタ 123">
              <a:extLst>
                <a:ext uri="{FF2B5EF4-FFF2-40B4-BE49-F238E27FC236}">
                  <a16:creationId xmlns:a16="http://schemas.microsoft.com/office/drawing/2014/main" id="{4ECFC69A-F602-584F-8067-8D00E1F894AF}"/>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三角形 131">
              <a:extLst>
                <a:ext uri="{FF2B5EF4-FFF2-40B4-BE49-F238E27FC236}">
                  <a16:creationId xmlns:a16="http://schemas.microsoft.com/office/drawing/2014/main" id="{C9289FEB-DF96-CC42-8908-911E351C7B71}"/>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cxnSp>
        <p:nvCxnSpPr>
          <p:cNvPr id="137" name="直線コネクタ 136">
            <a:extLst>
              <a:ext uri="{FF2B5EF4-FFF2-40B4-BE49-F238E27FC236}">
                <a16:creationId xmlns:a16="http://schemas.microsoft.com/office/drawing/2014/main" id="{576F7971-43F2-5A41-9239-443D4792347D}"/>
              </a:ext>
            </a:extLst>
          </p:cNvPr>
          <p:cNvCxnSpPr>
            <a:cxnSpLocks/>
          </p:cNvCxnSpPr>
          <p:nvPr/>
        </p:nvCxnSpPr>
        <p:spPr>
          <a:xfrm rot="16200000" flipV="1">
            <a:off x="3806016" y="3254809"/>
            <a:ext cx="21774" cy="963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グループ化 138">
            <a:extLst>
              <a:ext uri="{FF2B5EF4-FFF2-40B4-BE49-F238E27FC236}">
                <a16:creationId xmlns:a16="http://schemas.microsoft.com/office/drawing/2014/main" id="{87D8E734-1FDC-4541-8048-29B4006C5F32}"/>
              </a:ext>
            </a:extLst>
          </p:cNvPr>
          <p:cNvGrpSpPr/>
          <p:nvPr/>
        </p:nvGrpSpPr>
        <p:grpSpPr>
          <a:xfrm rot="10800000">
            <a:off x="1504338" y="3825622"/>
            <a:ext cx="327730" cy="2386589"/>
            <a:chOff x="4527793" y="3871000"/>
            <a:chExt cx="327730" cy="2386589"/>
          </a:xfrm>
        </p:grpSpPr>
        <p:cxnSp>
          <p:nvCxnSpPr>
            <p:cNvPr id="140" name="直線コネクタ 139">
              <a:extLst>
                <a:ext uri="{FF2B5EF4-FFF2-40B4-BE49-F238E27FC236}">
                  <a16:creationId xmlns:a16="http://schemas.microsoft.com/office/drawing/2014/main" id="{55A198F3-1E13-894F-AF48-0F76BFEAD1BF}"/>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三角形 140">
              <a:extLst>
                <a:ext uri="{FF2B5EF4-FFF2-40B4-BE49-F238E27FC236}">
                  <a16:creationId xmlns:a16="http://schemas.microsoft.com/office/drawing/2014/main" id="{81DAE4EA-35F0-3241-965E-CB12CE618EEB}"/>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43" name="テキスト ボックス 142">
            <a:extLst>
              <a:ext uri="{FF2B5EF4-FFF2-40B4-BE49-F238E27FC236}">
                <a16:creationId xmlns:a16="http://schemas.microsoft.com/office/drawing/2014/main" id="{1E0E245C-A573-1D40-8891-574B41F534B0}"/>
              </a:ext>
            </a:extLst>
          </p:cNvPr>
          <p:cNvSpPr txBox="1"/>
          <p:nvPr/>
        </p:nvSpPr>
        <p:spPr>
          <a:xfrm>
            <a:off x="5249921" y="5621669"/>
            <a:ext cx="1107996" cy="369332"/>
          </a:xfrm>
          <a:prstGeom prst="rect">
            <a:avLst/>
          </a:prstGeom>
          <a:noFill/>
        </p:spPr>
        <p:txBody>
          <a:bodyPr wrap="none" rtlCol="0">
            <a:spAutoFit/>
          </a:bodyPr>
          <a:lstStyle/>
          <a:p>
            <a:r>
              <a:rPr kumimoji="1" lang="ja-JP" altLang="en-US">
                <a:solidFill>
                  <a:schemeClr val="bg1"/>
                </a:solidFill>
              </a:rPr>
              <a:t>窒素飢餓</a:t>
            </a:r>
          </a:p>
        </p:txBody>
      </p:sp>
      <p:sp>
        <p:nvSpPr>
          <p:cNvPr id="144" name="円/楕円 143">
            <a:extLst>
              <a:ext uri="{FF2B5EF4-FFF2-40B4-BE49-F238E27FC236}">
                <a16:creationId xmlns:a16="http://schemas.microsoft.com/office/drawing/2014/main" id="{9CF6B8D1-CE41-FA44-9541-1DDA4AB9808F}"/>
              </a:ext>
            </a:extLst>
          </p:cNvPr>
          <p:cNvSpPr/>
          <p:nvPr/>
        </p:nvSpPr>
        <p:spPr>
          <a:xfrm>
            <a:off x="3178142" y="561273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991F1852-F280-2A4F-821B-D9F94F4DF87D}"/>
              </a:ext>
            </a:extLst>
          </p:cNvPr>
          <p:cNvSpPr/>
          <p:nvPr/>
        </p:nvSpPr>
        <p:spPr>
          <a:xfrm>
            <a:off x="4207419" y="5570572"/>
            <a:ext cx="505077" cy="505077"/>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D38228AA-5830-3745-8EBB-7D5A1CD7ACCE}"/>
              </a:ext>
            </a:extLst>
          </p:cNvPr>
          <p:cNvCxnSpPr>
            <a:cxnSpLocks/>
            <a:stCxn id="145" idx="7"/>
          </p:cNvCxnSpPr>
          <p:nvPr/>
        </p:nvCxnSpPr>
        <p:spPr>
          <a:xfrm>
            <a:off x="4638529" y="5644539"/>
            <a:ext cx="629127" cy="1137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F230D08-1FFC-B147-BF0D-6E3865ED1390}"/>
              </a:ext>
            </a:extLst>
          </p:cNvPr>
          <p:cNvCxnSpPr>
            <a:cxnSpLocks/>
            <a:endCxn id="143" idx="1"/>
          </p:cNvCxnSpPr>
          <p:nvPr/>
        </p:nvCxnSpPr>
        <p:spPr>
          <a:xfrm flipV="1">
            <a:off x="4578753" y="5806335"/>
            <a:ext cx="671168" cy="2499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111BFE6D-671C-4342-B90F-3711C3128936}"/>
              </a:ext>
            </a:extLst>
          </p:cNvPr>
          <p:cNvCxnSpPr>
            <a:cxnSpLocks/>
            <a:stCxn id="144" idx="1"/>
          </p:cNvCxnSpPr>
          <p:nvPr/>
        </p:nvCxnSpPr>
        <p:spPr>
          <a:xfrm flipH="1">
            <a:off x="2653511" y="5686699"/>
            <a:ext cx="598598" cy="4681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4EDF852F-ED24-FC4F-931C-134B9E6CA92E}"/>
              </a:ext>
            </a:extLst>
          </p:cNvPr>
          <p:cNvCxnSpPr>
            <a:cxnSpLocks/>
          </p:cNvCxnSpPr>
          <p:nvPr/>
        </p:nvCxnSpPr>
        <p:spPr>
          <a:xfrm flipH="1">
            <a:off x="2696777" y="6117809"/>
            <a:ext cx="820370" cy="1097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2" name="三角形 141">
            <a:extLst>
              <a:ext uri="{FF2B5EF4-FFF2-40B4-BE49-F238E27FC236}">
                <a16:creationId xmlns:a16="http://schemas.microsoft.com/office/drawing/2014/main" id="{C29E0FE0-820B-104C-B4B7-9A64BF50BB49}"/>
              </a:ext>
            </a:extLst>
          </p:cNvPr>
          <p:cNvSpPr/>
          <p:nvPr/>
        </p:nvSpPr>
        <p:spPr>
          <a:xfrm rot="16200000">
            <a:off x="3156790" y="3591073"/>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174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正方形/長方形 133">
            <a:extLst>
              <a:ext uri="{FF2B5EF4-FFF2-40B4-BE49-F238E27FC236}">
                <a16:creationId xmlns:a16="http://schemas.microsoft.com/office/drawing/2014/main" id="{26DB5DC5-CBE1-C748-BF33-FC5A24FB18DD}"/>
              </a:ext>
            </a:extLst>
          </p:cNvPr>
          <p:cNvSpPr/>
          <p:nvPr/>
        </p:nvSpPr>
        <p:spPr>
          <a:xfrm>
            <a:off x="-1948" y="4016503"/>
            <a:ext cx="9144000" cy="2852946"/>
          </a:xfrm>
          <a:prstGeom prst="rect">
            <a:avLst/>
          </a:prstGeom>
          <a:solidFill>
            <a:schemeClr val="accent2">
              <a:lumMod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aseline="-25000" dirty="0"/>
              <a:t> </a:t>
            </a:r>
            <a:endParaRPr kumimoji="1" lang="ja-JP" altLang="en-US" baseline="-25000"/>
          </a:p>
        </p:txBody>
      </p:sp>
      <p:sp>
        <p:nvSpPr>
          <p:cNvPr id="2" name="タイトル 1">
            <a:extLst>
              <a:ext uri="{FF2B5EF4-FFF2-40B4-BE49-F238E27FC236}">
                <a16:creationId xmlns:a16="http://schemas.microsoft.com/office/drawing/2014/main" id="{8CD928C6-9026-9149-A1AB-4B6BCD15DDAC}"/>
              </a:ext>
            </a:extLst>
          </p:cNvPr>
          <p:cNvSpPr>
            <a:spLocks noGrp="1"/>
          </p:cNvSpPr>
          <p:nvPr>
            <p:ph type="title"/>
          </p:nvPr>
        </p:nvSpPr>
        <p:spPr/>
        <p:txBody>
          <a:bodyPr>
            <a:normAutofit fontScale="90000"/>
          </a:bodyPr>
          <a:lstStyle/>
          <a:p>
            <a:r>
              <a:rPr lang="ja-JP" altLang="en-US" sz="2800"/>
              <a:t>目的：シュートの窒素状態を反映し硝酸イオン取り込みを促進する分子を探索する</a:t>
            </a:r>
            <a:endParaRPr kumimoji="1" lang="ja-JP" altLang="en-US" sz="2800"/>
          </a:p>
        </p:txBody>
      </p:sp>
      <p:grpSp>
        <p:nvGrpSpPr>
          <p:cNvPr id="4" name="グループ化 3">
            <a:extLst>
              <a:ext uri="{FF2B5EF4-FFF2-40B4-BE49-F238E27FC236}">
                <a16:creationId xmlns:a16="http://schemas.microsoft.com/office/drawing/2014/main" id="{795B33F7-5130-6C4C-BB37-E40E068040D1}"/>
              </a:ext>
            </a:extLst>
          </p:cNvPr>
          <p:cNvGrpSpPr/>
          <p:nvPr/>
        </p:nvGrpSpPr>
        <p:grpSpPr>
          <a:xfrm>
            <a:off x="711892" y="3975467"/>
            <a:ext cx="2475655" cy="1148476"/>
            <a:chOff x="5773631" y="5033482"/>
            <a:chExt cx="2475655" cy="1148476"/>
          </a:xfrm>
        </p:grpSpPr>
        <p:sp>
          <p:nvSpPr>
            <p:cNvPr id="5" name="フリーフォーム 4">
              <a:extLst>
                <a:ext uri="{FF2B5EF4-FFF2-40B4-BE49-F238E27FC236}">
                  <a16:creationId xmlns:a16="http://schemas.microsoft.com/office/drawing/2014/main" id="{E9EBADB0-A8BC-9E4A-B828-9F369A588D31}"/>
                </a:ext>
              </a:extLst>
            </p:cNvPr>
            <p:cNvSpPr/>
            <p:nvPr/>
          </p:nvSpPr>
          <p:spPr>
            <a:xfrm>
              <a:off x="5773631" y="5547360"/>
              <a:ext cx="1250474"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2ADCB478-329C-0548-8EAB-E3893408AC64}"/>
                </a:ext>
              </a:extLst>
            </p:cNvPr>
            <p:cNvSpPr/>
            <p:nvPr/>
          </p:nvSpPr>
          <p:spPr>
            <a:xfrm rot="445307" flipH="1">
              <a:off x="7069484" y="5622152"/>
              <a:ext cx="1179802" cy="335795"/>
            </a:xfrm>
            <a:custGeom>
              <a:avLst/>
              <a:gdLst>
                <a:gd name="connsiteX0" fmla="*/ 1244739 w 1250474"/>
                <a:gd name="connsiteY0" fmla="*/ 25366 h 398962"/>
                <a:gd name="connsiteX1" fmla="*/ 689154 w 1250474"/>
                <a:gd name="connsiteY1" fmla="*/ 13792 h 398962"/>
                <a:gd name="connsiteX2" fmla="*/ 64121 w 1250474"/>
                <a:gd name="connsiteY2" fmla="*/ 222136 h 398962"/>
                <a:gd name="connsiteX3" fmla="*/ 98845 w 1250474"/>
                <a:gd name="connsiteY3" fmla="*/ 395756 h 398962"/>
                <a:gd name="connsiteX4" fmla="*/ 758602 w 1250474"/>
                <a:gd name="connsiteY4" fmla="*/ 314733 h 398962"/>
                <a:gd name="connsiteX5" fmla="*/ 966946 w 1250474"/>
                <a:gd name="connsiteY5" fmla="*/ 71665 h 398962"/>
                <a:gd name="connsiteX6" fmla="*/ 1244739 w 1250474"/>
                <a:gd name="connsiteY6" fmla="*/ 25366 h 39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474" h="398962">
                  <a:moveTo>
                    <a:pt x="1244739" y="25366"/>
                  </a:moveTo>
                  <a:cubicBezTo>
                    <a:pt x="1198440" y="15720"/>
                    <a:pt x="885924" y="-19003"/>
                    <a:pt x="689154" y="13792"/>
                  </a:cubicBezTo>
                  <a:cubicBezTo>
                    <a:pt x="492384" y="46587"/>
                    <a:pt x="162506" y="158475"/>
                    <a:pt x="64121" y="222136"/>
                  </a:cubicBezTo>
                  <a:cubicBezTo>
                    <a:pt x="-34264" y="285797"/>
                    <a:pt x="-16902" y="380323"/>
                    <a:pt x="98845" y="395756"/>
                  </a:cubicBezTo>
                  <a:cubicBezTo>
                    <a:pt x="214592" y="411189"/>
                    <a:pt x="613919" y="368748"/>
                    <a:pt x="758602" y="314733"/>
                  </a:cubicBezTo>
                  <a:cubicBezTo>
                    <a:pt x="903285" y="260718"/>
                    <a:pt x="889782" y="117964"/>
                    <a:pt x="966946" y="71665"/>
                  </a:cubicBezTo>
                  <a:cubicBezTo>
                    <a:pt x="1044110" y="25366"/>
                    <a:pt x="1291038" y="35012"/>
                    <a:pt x="1244739" y="25366"/>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2EAA2825-0A22-C247-8CA5-CA33667A2035}"/>
                </a:ext>
              </a:extLst>
            </p:cNvPr>
            <p:cNvSpPr/>
            <p:nvPr/>
          </p:nvSpPr>
          <p:spPr>
            <a:xfrm rot="1535185">
              <a:off x="6579330" y="5515827"/>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D0A4EFBE-B76E-9246-AD8A-C859F95E76EC}"/>
                </a:ext>
              </a:extLst>
            </p:cNvPr>
            <p:cNvSpPr/>
            <p:nvPr/>
          </p:nvSpPr>
          <p:spPr>
            <a:xfrm rot="20816391" flipH="1">
              <a:off x="7143301" y="5566412"/>
              <a:ext cx="358629" cy="60446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FA78C5D7-8E61-8949-AAB3-0389D145CA2B}"/>
                </a:ext>
              </a:extLst>
            </p:cNvPr>
            <p:cNvSpPr/>
            <p:nvPr/>
          </p:nvSpPr>
          <p:spPr>
            <a:xfrm rot="12577259">
              <a:off x="7228391" y="5033482"/>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a:extLst>
                <a:ext uri="{FF2B5EF4-FFF2-40B4-BE49-F238E27FC236}">
                  <a16:creationId xmlns:a16="http://schemas.microsoft.com/office/drawing/2014/main" id="{95147228-1034-0C44-B485-45D5E2C76914}"/>
                </a:ext>
              </a:extLst>
            </p:cNvPr>
            <p:cNvSpPr/>
            <p:nvPr/>
          </p:nvSpPr>
          <p:spPr>
            <a:xfrm rot="5614059">
              <a:off x="6559798" y="5036919"/>
              <a:ext cx="333112" cy="66613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B4D57780-EDEF-5D4C-9E53-A0A469F7E35F}"/>
              </a:ext>
            </a:extLst>
          </p:cNvPr>
          <p:cNvGrpSpPr/>
          <p:nvPr/>
        </p:nvGrpSpPr>
        <p:grpSpPr>
          <a:xfrm>
            <a:off x="694256" y="2600773"/>
            <a:ext cx="1211739" cy="1173055"/>
            <a:chOff x="664547" y="3063561"/>
            <a:chExt cx="1211739" cy="1173055"/>
          </a:xfrm>
        </p:grpSpPr>
        <p:sp>
          <p:nvSpPr>
            <p:cNvPr id="12" name="フリーフォーム 11">
              <a:extLst>
                <a:ext uri="{FF2B5EF4-FFF2-40B4-BE49-F238E27FC236}">
                  <a16:creationId xmlns:a16="http://schemas.microsoft.com/office/drawing/2014/main" id="{CC7B373E-6546-B747-A327-B90DE90EFBD0}"/>
                </a:ext>
              </a:extLst>
            </p:cNvPr>
            <p:cNvSpPr/>
            <p:nvPr/>
          </p:nvSpPr>
          <p:spPr>
            <a:xfrm rot="19735755">
              <a:off x="1042365" y="3398279"/>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E6042AFC-E23B-BE42-9E61-A679F5E0ABD9}"/>
                </a:ext>
              </a:extLst>
            </p:cNvPr>
            <p:cNvGrpSpPr>
              <a:grpSpLocks noChangeAspect="1"/>
            </p:cNvGrpSpPr>
            <p:nvPr/>
          </p:nvGrpSpPr>
          <p:grpSpPr>
            <a:xfrm rot="18137259">
              <a:off x="937878" y="3349111"/>
              <a:ext cx="216000" cy="211024"/>
              <a:chOff x="5759254" y="2287608"/>
              <a:chExt cx="795725" cy="777267"/>
            </a:xfrm>
          </p:grpSpPr>
          <p:sp>
            <p:nvSpPr>
              <p:cNvPr id="34" name="フリーフォーム 33">
                <a:extLst>
                  <a:ext uri="{FF2B5EF4-FFF2-40B4-BE49-F238E27FC236}">
                    <a16:creationId xmlns:a16="http://schemas.microsoft.com/office/drawing/2014/main" id="{06E959B2-4D36-694B-AE4C-76EA85417439}"/>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E02EAE11-D45F-EA4F-927B-E73B4E3F1E1B}"/>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35">
                <a:extLst>
                  <a:ext uri="{FF2B5EF4-FFF2-40B4-BE49-F238E27FC236}">
                    <a16:creationId xmlns:a16="http://schemas.microsoft.com/office/drawing/2014/main" id="{CC57256F-7544-2846-9B77-9E67CE5F793D}"/>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3DA87704-CD2B-664C-A55F-5F8ABC81CFF1}"/>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a:extLst>
                <a:ext uri="{FF2B5EF4-FFF2-40B4-BE49-F238E27FC236}">
                  <a16:creationId xmlns:a16="http://schemas.microsoft.com/office/drawing/2014/main" id="{A205C7E6-D020-9444-8CFC-530C78569D58}"/>
                </a:ext>
              </a:extLst>
            </p:cNvPr>
            <p:cNvSpPr/>
            <p:nvPr/>
          </p:nvSpPr>
          <p:spPr>
            <a:xfrm>
              <a:off x="939298" y="3284607"/>
              <a:ext cx="41928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5D79178B-5F85-324D-B153-1B4A620E514D}"/>
                </a:ext>
              </a:extLst>
            </p:cNvPr>
            <p:cNvGrpSpPr/>
            <p:nvPr/>
          </p:nvGrpSpPr>
          <p:grpSpPr>
            <a:xfrm rot="15300384">
              <a:off x="1138260" y="3498589"/>
              <a:ext cx="771458" cy="704595"/>
              <a:chOff x="5050904" y="3890441"/>
              <a:chExt cx="771458" cy="704595"/>
            </a:xfrm>
          </p:grpSpPr>
          <p:cxnSp>
            <p:nvCxnSpPr>
              <p:cNvPr id="31" name="直線コネクタ 30">
                <a:extLst>
                  <a:ext uri="{FF2B5EF4-FFF2-40B4-BE49-F238E27FC236}">
                    <a16:creationId xmlns:a16="http://schemas.microsoft.com/office/drawing/2014/main" id="{2E6C1BAD-D5AB-7C41-B874-569872C1E2B3}"/>
                  </a:ext>
                </a:extLst>
              </p:cNvPr>
              <p:cNvCxnSpPr>
                <a:cxnSpLocks/>
              </p:cNvCxnSpPr>
              <p:nvPr/>
            </p:nvCxnSpPr>
            <p:spPr>
              <a:xfrm flipV="1">
                <a:off x="5050904" y="3908082"/>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32" name="フリーフォーム 31">
                <a:extLst>
                  <a:ext uri="{FF2B5EF4-FFF2-40B4-BE49-F238E27FC236}">
                    <a16:creationId xmlns:a16="http://schemas.microsoft.com/office/drawing/2014/main" id="{2322345A-B2F7-544A-92E6-080562C655E7}"/>
                  </a:ext>
                </a:extLst>
              </p:cNvPr>
              <p:cNvSpPr/>
              <p:nvPr/>
            </p:nvSpPr>
            <p:spPr>
              <a:xfrm rot="13944304">
                <a:off x="5483196" y="4165873"/>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D5C063F2-8FD0-F646-AB01-47462F3DC64A}"/>
                  </a:ext>
                </a:extLst>
              </p:cNvPr>
              <p:cNvSpPr/>
              <p:nvPr/>
            </p:nvSpPr>
            <p:spPr>
              <a:xfrm rot="10249559">
                <a:off x="5482551" y="3890441"/>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円弧 15">
              <a:extLst>
                <a:ext uri="{FF2B5EF4-FFF2-40B4-BE49-F238E27FC236}">
                  <a16:creationId xmlns:a16="http://schemas.microsoft.com/office/drawing/2014/main" id="{1AFBD2BB-C994-4748-BDAF-7D2234EBBA32}"/>
                </a:ext>
              </a:extLst>
            </p:cNvPr>
            <p:cNvSpPr/>
            <p:nvPr/>
          </p:nvSpPr>
          <p:spPr>
            <a:xfrm rot="15478460" flipH="1">
              <a:off x="961143" y="2973839"/>
              <a:ext cx="545267" cy="922918"/>
            </a:xfrm>
            <a:prstGeom prst="arc">
              <a:avLst/>
            </a:prstGeom>
            <a:ln w="19050">
              <a:solidFill>
                <a:srgbClr val="5C8F4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C0E1B917-DE66-A140-9291-6B18077E3091}"/>
                </a:ext>
              </a:extLst>
            </p:cNvPr>
            <p:cNvGrpSpPr/>
            <p:nvPr/>
          </p:nvGrpSpPr>
          <p:grpSpPr>
            <a:xfrm rot="19399544">
              <a:off x="1004180" y="3063561"/>
              <a:ext cx="216000" cy="255744"/>
              <a:chOff x="4189660" y="2779352"/>
              <a:chExt cx="216000" cy="255744"/>
            </a:xfrm>
          </p:grpSpPr>
          <p:sp>
            <p:nvSpPr>
              <p:cNvPr id="25" name="フリーフォーム 24">
                <a:extLst>
                  <a:ext uri="{FF2B5EF4-FFF2-40B4-BE49-F238E27FC236}">
                    <a16:creationId xmlns:a16="http://schemas.microsoft.com/office/drawing/2014/main" id="{27E9D230-0329-2846-BEE3-149419645605}"/>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CB4884E-5347-0142-B25C-ADDC66025BE7}"/>
                  </a:ext>
                </a:extLst>
              </p:cNvPr>
              <p:cNvGrpSpPr>
                <a:grpSpLocks noChangeAspect="1"/>
              </p:cNvGrpSpPr>
              <p:nvPr/>
            </p:nvGrpSpPr>
            <p:grpSpPr>
              <a:xfrm rot="20001504">
                <a:off x="4189660" y="2779352"/>
                <a:ext cx="216000" cy="211024"/>
                <a:chOff x="5759254" y="2287608"/>
                <a:chExt cx="795725" cy="777267"/>
              </a:xfrm>
            </p:grpSpPr>
            <p:sp>
              <p:nvSpPr>
                <p:cNvPr id="27" name="フリーフォーム 26">
                  <a:extLst>
                    <a:ext uri="{FF2B5EF4-FFF2-40B4-BE49-F238E27FC236}">
                      <a16:creationId xmlns:a16="http://schemas.microsoft.com/office/drawing/2014/main" id="{39686474-C70B-924B-A1BE-A89B073A87F1}"/>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a:extLst>
                    <a:ext uri="{FF2B5EF4-FFF2-40B4-BE49-F238E27FC236}">
                      <a16:creationId xmlns:a16="http://schemas.microsoft.com/office/drawing/2014/main" id="{6DB07948-C169-C146-A1D7-3FD89795EC2A}"/>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D7A90A18-B423-E94C-B1FD-6ED2DD1193F0}"/>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a:extLst>
                    <a:ext uri="{FF2B5EF4-FFF2-40B4-BE49-F238E27FC236}">
                      <a16:creationId xmlns:a16="http://schemas.microsoft.com/office/drawing/2014/main" id="{022E6444-FFD4-394F-9BC6-181E1A556FD2}"/>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8" name="グループ化 17">
              <a:extLst>
                <a:ext uri="{FF2B5EF4-FFF2-40B4-BE49-F238E27FC236}">
                  <a16:creationId xmlns:a16="http://schemas.microsoft.com/office/drawing/2014/main" id="{31288B25-B96E-C84C-83F9-9C33336F4F99}"/>
                </a:ext>
              </a:extLst>
            </p:cNvPr>
            <p:cNvGrpSpPr/>
            <p:nvPr/>
          </p:nvGrpSpPr>
          <p:grpSpPr>
            <a:xfrm>
              <a:off x="664547" y="3272569"/>
              <a:ext cx="216000" cy="255744"/>
              <a:chOff x="4189660" y="2779352"/>
              <a:chExt cx="216000" cy="255744"/>
            </a:xfrm>
          </p:grpSpPr>
          <p:sp>
            <p:nvSpPr>
              <p:cNvPr id="19" name="フリーフォーム 18">
                <a:extLst>
                  <a:ext uri="{FF2B5EF4-FFF2-40B4-BE49-F238E27FC236}">
                    <a16:creationId xmlns:a16="http://schemas.microsoft.com/office/drawing/2014/main" id="{56378FB3-C8BB-E044-81CA-EBD1AD4F193F}"/>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CD15F3BD-5582-174E-853D-5052101138C6}"/>
                  </a:ext>
                </a:extLst>
              </p:cNvPr>
              <p:cNvGrpSpPr>
                <a:grpSpLocks noChangeAspect="1"/>
              </p:cNvGrpSpPr>
              <p:nvPr/>
            </p:nvGrpSpPr>
            <p:grpSpPr>
              <a:xfrm rot="20001504">
                <a:off x="4189660" y="2779352"/>
                <a:ext cx="216000" cy="211024"/>
                <a:chOff x="5759254" y="2287608"/>
                <a:chExt cx="795725" cy="777267"/>
              </a:xfrm>
            </p:grpSpPr>
            <p:sp>
              <p:nvSpPr>
                <p:cNvPr id="21" name="フリーフォーム 20">
                  <a:extLst>
                    <a:ext uri="{FF2B5EF4-FFF2-40B4-BE49-F238E27FC236}">
                      <a16:creationId xmlns:a16="http://schemas.microsoft.com/office/drawing/2014/main" id="{B031EFCF-077F-D447-8D28-A7A9DF944ED6}"/>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a:extLst>
                    <a:ext uri="{FF2B5EF4-FFF2-40B4-BE49-F238E27FC236}">
                      <a16:creationId xmlns:a16="http://schemas.microsoft.com/office/drawing/2014/main" id="{EB02A32B-C013-3340-9828-F496198CC099}"/>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4544CBE1-F9F1-D34F-9E84-5FFEF68AD4AA}"/>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a:extLst>
                    <a:ext uri="{FF2B5EF4-FFF2-40B4-BE49-F238E27FC236}">
                      <a16:creationId xmlns:a16="http://schemas.microsoft.com/office/drawing/2014/main" id="{37D56D01-B2CA-AA4A-9D50-9BD7C920B37D}"/>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cxnSp>
        <p:nvCxnSpPr>
          <p:cNvPr id="38" name="直線コネクタ 37">
            <a:extLst>
              <a:ext uri="{FF2B5EF4-FFF2-40B4-BE49-F238E27FC236}">
                <a16:creationId xmlns:a16="http://schemas.microsoft.com/office/drawing/2014/main" id="{3603D230-A751-0B40-9997-3D299C521EB0}"/>
              </a:ext>
            </a:extLst>
          </p:cNvPr>
          <p:cNvCxnSpPr/>
          <p:nvPr/>
        </p:nvCxnSpPr>
        <p:spPr>
          <a:xfrm>
            <a:off x="1991002" y="1858806"/>
            <a:ext cx="0" cy="2731625"/>
          </a:xfrm>
          <a:prstGeom prst="line">
            <a:avLst/>
          </a:prstGeom>
          <a:ln w="38100">
            <a:solidFill>
              <a:srgbClr val="5C8F4D"/>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C10DDE51-28D6-6D49-91A4-CA8D71837F43}"/>
              </a:ext>
            </a:extLst>
          </p:cNvPr>
          <p:cNvSpPr/>
          <p:nvPr/>
        </p:nvSpPr>
        <p:spPr>
          <a:xfrm rot="12577259">
            <a:off x="2084655" y="2731508"/>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77DCA2ED-4F71-C340-B70A-F329FA8A2C53}"/>
              </a:ext>
            </a:extLst>
          </p:cNvPr>
          <p:cNvSpPr/>
          <p:nvPr/>
        </p:nvSpPr>
        <p:spPr>
          <a:xfrm rot="12577259">
            <a:off x="2111988" y="3519322"/>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a:extLst>
              <a:ext uri="{FF2B5EF4-FFF2-40B4-BE49-F238E27FC236}">
                <a16:creationId xmlns:a16="http://schemas.microsoft.com/office/drawing/2014/main" id="{6B11D7BA-4393-D548-BCA8-FD0453206661}"/>
              </a:ext>
            </a:extLst>
          </p:cNvPr>
          <p:cNvSpPr/>
          <p:nvPr/>
        </p:nvSpPr>
        <p:spPr>
          <a:xfrm rot="6062757">
            <a:off x="1699382" y="2915940"/>
            <a:ext cx="180000" cy="432000"/>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A40D8FBC-D036-BC4C-8C89-BC5DAD50F47F}"/>
              </a:ext>
            </a:extLst>
          </p:cNvPr>
          <p:cNvGrpSpPr/>
          <p:nvPr/>
        </p:nvGrpSpPr>
        <p:grpSpPr>
          <a:xfrm rot="5733920">
            <a:off x="1966417" y="1927663"/>
            <a:ext cx="525103" cy="429308"/>
            <a:chOff x="5108235" y="2179136"/>
            <a:chExt cx="525103" cy="429308"/>
          </a:xfrm>
        </p:grpSpPr>
        <p:cxnSp>
          <p:nvCxnSpPr>
            <p:cNvPr id="43" name="直線コネクタ 42">
              <a:extLst>
                <a:ext uri="{FF2B5EF4-FFF2-40B4-BE49-F238E27FC236}">
                  <a16:creationId xmlns:a16="http://schemas.microsoft.com/office/drawing/2014/main" id="{DEA79B15-B049-5A47-83BA-19B2DEBFE341}"/>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4" name="フリーフォーム 43">
              <a:extLst>
                <a:ext uri="{FF2B5EF4-FFF2-40B4-BE49-F238E27FC236}">
                  <a16:creationId xmlns:a16="http://schemas.microsoft.com/office/drawing/2014/main" id="{2A208BBC-A779-8D42-A525-FF134DB84773}"/>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a:extLst>
              <a:ext uri="{FF2B5EF4-FFF2-40B4-BE49-F238E27FC236}">
                <a16:creationId xmlns:a16="http://schemas.microsoft.com/office/drawing/2014/main" id="{A423BD0D-8386-E142-BBF4-BF69D2981377}"/>
              </a:ext>
            </a:extLst>
          </p:cNvPr>
          <p:cNvGrpSpPr/>
          <p:nvPr/>
        </p:nvGrpSpPr>
        <p:grpSpPr>
          <a:xfrm rot="4905790">
            <a:off x="1917502" y="2182847"/>
            <a:ext cx="525103" cy="429308"/>
            <a:chOff x="5108235" y="2179136"/>
            <a:chExt cx="525103" cy="429308"/>
          </a:xfrm>
        </p:grpSpPr>
        <p:cxnSp>
          <p:nvCxnSpPr>
            <p:cNvPr id="46" name="直線コネクタ 45">
              <a:extLst>
                <a:ext uri="{FF2B5EF4-FFF2-40B4-BE49-F238E27FC236}">
                  <a16:creationId xmlns:a16="http://schemas.microsoft.com/office/drawing/2014/main" id="{6535BDDA-98AF-4B40-829A-7CB473CE0DBB}"/>
                </a:ext>
              </a:extLst>
            </p:cNvPr>
            <p:cNvCxnSpPr>
              <a:cxnSpLocks noChangeAspect="1"/>
            </p:cNvCxnSpPr>
            <p:nvPr/>
          </p:nvCxnSpPr>
          <p:spPr>
            <a:xfrm>
              <a:off x="5393194" y="2428444"/>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sp>
          <p:nvSpPr>
            <p:cNvPr id="47" name="フリーフォーム 46">
              <a:extLst>
                <a:ext uri="{FF2B5EF4-FFF2-40B4-BE49-F238E27FC236}">
                  <a16:creationId xmlns:a16="http://schemas.microsoft.com/office/drawing/2014/main" id="{E57FC025-897A-A84F-B1BB-5CC758EAC8EE}"/>
                </a:ext>
              </a:extLst>
            </p:cNvPr>
            <p:cNvSpPr>
              <a:spLocks noChangeAspect="1"/>
            </p:cNvSpPr>
            <p:nvPr/>
          </p:nvSpPr>
          <p:spPr>
            <a:xfrm>
              <a:off x="5108235" y="2179136"/>
              <a:ext cx="282174" cy="252000"/>
            </a:xfrm>
            <a:custGeom>
              <a:avLst/>
              <a:gdLst>
                <a:gd name="connsiteX0" fmla="*/ 318 w 588437"/>
                <a:gd name="connsiteY0" fmla="*/ 1626 h 525514"/>
                <a:gd name="connsiteX1" fmla="*/ 261575 w 588437"/>
                <a:gd name="connsiteY1" fmla="*/ 302072 h 525514"/>
                <a:gd name="connsiteX2" fmla="*/ 588147 w 588437"/>
                <a:gd name="connsiteY2" fmla="*/ 524141 h 525514"/>
                <a:gd name="connsiteX3" fmla="*/ 313827 w 588437"/>
                <a:gd name="connsiteY3" fmla="*/ 197569 h 525514"/>
                <a:gd name="connsiteX4" fmla="*/ 318 w 588437"/>
                <a:gd name="connsiteY4" fmla="*/ 1626 h 52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37" h="525514">
                  <a:moveTo>
                    <a:pt x="318" y="1626"/>
                  </a:moveTo>
                  <a:cubicBezTo>
                    <a:pt x="-8391" y="19043"/>
                    <a:pt x="163604" y="214986"/>
                    <a:pt x="261575" y="302072"/>
                  </a:cubicBezTo>
                  <a:cubicBezTo>
                    <a:pt x="359546" y="389158"/>
                    <a:pt x="579438" y="541558"/>
                    <a:pt x="588147" y="524141"/>
                  </a:cubicBezTo>
                  <a:cubicBezTo>
                    <a:pt x="596856" y="506724"/>
                    <a:pt x="407444" y="284655"/>
                    <a:pt x="313827" y="197569"/>
                  </a:cubicBezTo>
                  <a:cubicBezTo>
                    <a:pt x="220210" y="110483"/>
                    <a:pt x="9027" y="-15791"/>
                    <a:pt x="318" y="1626"/>
                  </a:cubicBezTo>
                  <a:close/>
                </a:path>
              </a:pathLst>
            </a:custGeom>
            <a:solidFill>
              <a:srgbClr val="898D2E"/>
            </a:solidFill>
            <a:ln>
              <a:solidFill>
                <a:srgbClr val="898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CE69E667-FC49-9547-B556-2D79594EFC24}"/>
              </a:ext>
            </a:extLst>
          </p:cNvPr>
          <p:cNvGrpSpPr/>
          <p:nvPr/>
        </p:nvGrpSpPr>
        <p:grpSpPr>
          <a:xfrm>
            <a:off x="2012806" y="2387227"/>
            <a:ext cx="1116250" cy="997394"/>
            <a:chOff x="2110421" y="2850015"/>
            <a:chExt cx="1116250" cy="997394"/>
          </a:xfrm>
        </p:grpSpPr>
        <p:cxnSp>
          <p:nvCxnSpPr>
            <p:cNvPr id="49" name="直線コネクタ 48">
              <a:extLst>
                <a:ext uri="{FF2B5EF4-FFF2-40B4-BE49-F238E27FC236}">
                  <a16:creationId xmlns:a16="http://schemas.microsoft.com/office/drawing/2014/main" id="{DE97FE84-CEE8-CD48-BD44-7B221E1652C1}"/>
                </a:ext>
              </a:extLst>
            </p:cNvPr>
            <p:cNvCxnSpPr>
              <a:cxnSpLocks/>
            </p:cNvCxnSpPr>
            <p:nvPr/>
          </p:nvCxnSpPr>
          <p:spPr>
            <a:xfrm flipV="1">
              <a:off x="2110421" y="3160455"/>
              <a:ext cx="771458" cy="686954"/>
            </a:xfrm>
            <a:prstGeom prst="line">
              <a:avLst/>
            </a:prstGeom>
            <a:ln w="25400">
              <a:solidFill>
                <a:srgbClr val="5C8F4D"/>
              </a:solidFill>
            </a:ln>
          </p:spPr>
          <p:style>
            <a:lnRef idx="1">
              <a:schemeClr val="accent1"/>
            </a:lnRef>
            <a:fillRef idx="0">
              <a:schemeClr val="accent1"/>
            </a:fillRef>
            <a:effectRef idx="0">
              <a:schemeClr val="accent1"/>
            </a:effectRef>
            <a:fontRef idx="minor">
              <a:schemeClr val="tx1"/>
            </a:fontRef>
          </p:style>
        </p:cxnSp>
        <p:sp>
          <p:nvSpPr>
            <p:cNvPr id="50" name="フリーフォーム 49">
              <a:extLst>
                <a:ext uri="{FF2B5EF4-FFF2-40B4-BE49-F238E27FC236}">
                  <a16:creationId xmlns:a16="http://schemas.microsoft.com/office/drawing/2014/main" id="{29FFF701-3A76-624E-B0B3-0818E1325219}"/>
                </a:ext>
              </a:extLst>
            </p:cNvPr>
            <p:cNvSpPr/>
            <p:nvPr/>
          </p:nvSpPr>
          <p:spPr>
            <a:xfrm rot="13944304">
              <a:off x="2519563" y="3418246"/>
              <a:ext cx="185863" cy="190271"/>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50">
              <a:extLst>
                <a:ext uri="{FF2B5EF4-FFF2-40B4-BE49-F238E27FC236}">
                  <a16:creationId xmlns:a16="http://schemas.microsoft.com/office/drawing/2014/main" id="{3D4D354E-B917-2442-8C6E-DAC2D9E501DC}"/>
                </a:ext>
              </a:extLst>
            </p:cNvPr>
            <p:cNvSpPr/>
            <p:nvPr/>
          </p:nvSpPr>
          <p:spPr>
            <a:xfrm rot="10249559">
              <a:off x="2542068" y="3131239"/>
              <a:ext cx="117550" cy="279524"/>
            </a:xfrm>
            <a:custGeom>
              <a:avLst/>
              <a:gdLst>
                <a:gd name="connsiteX0" fmla="*/ 295434 w 311357"/>
                <a:gd name="connsiteY0" fmla="*/ 9059 h 604461"/>
                <a:gd name="connsiteX1" fmla="*/ 52366 w 311357"/>
                <a:gd name="connsiteY1" fmla="*/ 356300 h 604461"/>
                <a:gd name="connsiteX2" fmla="*/ 6067 w 311357"/>
                <a:gd name="connsiteY2" fmla="*/ 576219 h 604461"/>
                <a:gd name="connsiteX3" fmla="*/ 144963 w 311357"/>
                <a:gd name="connsiteY3" fmla="*/ 553069 h 604461"/>
                <a:gd name="connsiteX4" fmla="*/ 272285 w 311357"/>
                <a:gd name="connsiteY4" fmla="*/ 136381 h 604461"/>
                <a:gd name="connsiteX5" fmla="*/ 295434 w 311357"/>
                <a:gd name="connsiteY5" fmla="*/ 9059 h 6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57" h="604461">
                  <a:moveTo>
                    <a:pt x="295434" y="9059"/>
                  </a:moveTo>
                  <a:cubicBezTo>
                    <a:pt x="258781" y="45712"/>
                    <a:pt x="100594" y="261773"/>
                    <a:pt x="52366" y="356300"/>
                  </a:cubicBezTo>
                  <a:cubicBezTo>
                    <a:pt x="4138" y="450827"/>
                    <a:pt x="-9366" y="543424"/>
                    <a:pt x="6067" y="576219"/>
                  </a:cubicBezTo>
                  <a:cubicBezTo>
                    <a:pt x="21500" y="609014"/>
                    <a:pt x="100593" y="626375"/>
                    <a:pt x="144963" y="553069"/>
                  </a:cubicBezTo>
                  <a:cubicBezTo>
                    <a:pt x="189333" y="479763"/>
                    <a:pt x="247207" y="219333"/>
                    <a:pt x="272285" y="136381"/>
                  </a:cubicBezTo>
                  <a:cubicBezTo>
                    <a:pt x="297363" y="53429"/>
                    <a:pt x="332087" y="-27594"/>
                    <a:pt x="295434" y="9059"/>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F6C91073-F65F-7C4E-9EC2-704C5EB32D12}"/>
                </a:ext>
              </a:extLst>
            </p:cNvPr>
            <p:cNvGrpSpPr/>
            <p:nvPr/>
          </p:nvGrpSpPr>
          <p:grpSpPr>
            <a:xfrm rot="1173186">
              <a:off x="2817995" y="2937287"/>
              <a:ext cx="216000" cy="255744"/>
              <a:chOff x="4189660" y="2779352"/>
              <a:chExt cx="216000" cy="255744"/>
            </a:xfrm>
          </p:grpSpPr>
          <p:sp>
            <p:nvSpPr>
              <p:cNvPr id="71" name="フリーフォーム 70">
                <a:extLst>
                  <a:ext uri="{FF2B5EF4-FFF2-40B4-BE49-F238E27FC236}">
                    <a16:creationId xmlns:a16="http://schemas.microsoft.com/office/drawing/2014/main" id="{0D619AA8-AD52-E44F-BF6A-F7F5B8FD200E}"/>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90810AD2-557B-E043-A1E7-06BC74D84132}"/>
                  </a:ext>
                </a:extLst>
              </p:cNvPr>
              <p:cNvGrpSpPr>
                <a:grpSpLocks noChangeAspect="1"/>
              </p:cNvGrpSpPr>
              <p:nvPr/>
            </p:nvGrpSpPr>
            <p:grpSpPr>
              <a:xfrm rot="20001504">
                <a:off x="4189660" y="2779352"/>
                <a:ext cx="216000" cy="211024"/>
                <a:chOff x="5759254" y="2287608"/>
                <a:chExt cx="795725" cy="777267"/>
              </a:xfrm>
            </p:grpSpPr>
            <p:sp>
              <p:nvSpPr>
                <p:cNvPr id="73" name="フリーフォーム 72">
                  <a:extLst>
                    <a:ext uri="{FF2B5EF4-FFF2-40B4-BE49-F238E27FC236}">
                      <a16:creationId xmlns:a16="http://schemas.microsoft.com/office/drawing/2014/main" id="{D90C27D8-E44F-2940-8337-440976C520EA}"/>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フリーフォーム 73">
                  <a:extLst>
                    <a:ext uri="{FF2B5EF4-FFF2-40B4-BE49-F238E27FC236}">
                      <a16:creationId xmlns:a16="http://schemas.microsoft.com/office/drawing/2014/main" id="{CB5E2E17-027D-DD4A-8EA1-6723B742CD7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a:extLst>
                    <a:ext uri="{FF2B5EF4-FFF2-40B4-BE49-F238E27FC236}">
                      <a16:creationId xmlns:a16="http://schemas.microsoft.com/office/drawing/2014/main" id="{3ED2557E-DF51-F14B-88EA-D79358544542}"/>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フリーフォーム 75">
                  <a:extLst>
                    <a:ext uri="{FF2B5EF4-FFF2-40B4-BE49-F238E27FC236}">
                      <a16:creationId xmlns:a16="http://schemas.microsoft.com/office/drawing/2014/main" id="{10FFDDC6-D629-494D-883C-6325F96D14FF}"/>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3" name="グループ化 52">
              <a:extLst>
                <a:ext uri="{FF2B5EF4-FFF2-40B4-BE49-F238E27FC236}">
                  <a16:creationId xmlns:a16="http://schemas.microsoft.com/office/drawing/2014/main" id="{97E36156-02FB-2F46-98B7-E6A8425E88FB}"/>
                </a:ext>
              </a:extLst>
            </p:cNvPr>
            <p:cNvGrpSpPr/>
            <p:nvPr/>
          </p:nvGrpSpPr>
          <p:grpSpPr>
            <a:xfrm rot="3003238">
              <a:off x="2558397" y="2846790"/>
              <a:ext cx="378067" cy="384518"/>
              <a:chOff x="4324291" y="3334365"/>
              <a:chExt cx="378067" cy="384518"/>
            </a:xfrm>
          </p:grpSpPr>
          <p:cxnSp>
            <p:nvCxnSpPr>
              <p:cNvPr id="63" name="直線コネクタ 62">
                <a:extLst>
                  <a:ext uri="{FF2B5EF4-FFF2-40B4-BE49-F238E27FC236}">
                    <a16:creationId xmlns:a16="http://schemas.microsoft.com/office/drawing/2014/main" id="{DF486F11-D8E3-614C-98AE-14AA1446EF30}"/>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C6DAA134-1EDC-8940-B6CA-775B58C9576B}"/>
                  </a:ext>
                </a:extLst>
              </p:cNvPr>
              <p:cNvGrpSpPr/>
              <p:nvPr/>
            </p:nvGrpSpPr>
            <p:grpSpPr>
              <a:xfrm rot="20090446">
                <a:off x="4324291" y="3334365"/>
                <a:ext cx="216000" cy="255744"/>
                <a:chOff x="4189660" y="2779352"/>
                <a:chExt cx="216000" cy="255744"/>
              </a:xfrm>
            </p:grpSpPr>
            <p:sp>
              <p:nvSpPr>
                <p:cNvPr id="65" name="フリーフォーム 64">
                  <a:extLst>
                    <a:ext uri="{FF2B5EF4-FFF2-40B4-BE49-F238E27FC236}">
                      <a16:creationId xmlns:a16="http://schemas.microsoft.com/office/drawing/2014/main" id="{9671182B-28EE-C841-A654-8568B4227BA6}"/>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774F0FF5-17A4-E640-9996-CCF6845E5946}"/>
                    </a:ext>
                  </a:extLst>
                </p:cNvPr>
                <p:cNvGrpSpPr>
                  <a:grpSpLocks noChangeAspect="1"/>
                </p:cNvGrpSpPr>
                <p:nvPr/>
              </p:nvGrpSpPr>
              <p:grpSpPr>
                <a:xfrm rot="20001504">
                  <a:off x="4189660" y="2779352"/>
                  <a:ext cx="216000" cy="211024"/>
                  <a:chOff x="5759254" y="2287608"/>
                  <a:chExt cx="795725" cy="777267"/>
                </a:xfrm>
              </p:grpSpPr>
              <p:sp>
                <p:nvSpPr>
                  <p:cNvPr id="67" name="フリーフォーム 66">
                    <a:extLst>
                      <a:ext uri="{FF2B5EF4-FFF2-40B4-BE49-F238E27FC236}">
                        <a16:creationId xmlns:a16="http://schemas.microsoft.com/office/drawing/2014/main" id="{0C99124E-D4D1-ED4B-BEFE-EE8E6E70BB6C}"/>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a:extLst>
                      <a:ext uri="{FF2B5EF4-FFF2-40B4-BE49-F238E27FC236}">
                        <a16:creationId xmlns:a16="http://schemas.microsoft.com/office/drawing/2014/main" id="{C549396B-BB7B-0A49-ACD1-7BB150F118A8}"/>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2C3F0583-B325-254C-BAA5-61DAAFF35647}"/>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69">
                    <a:extLst>
                      <a:ext uri="{FF2B5EF4-FFF2-40B4-BE49-F238E27FC236}">
                        <a16:creationId xmlns:a16="http://schemas.microsoft.com/office/drawing/2014/main" id="{E8AFA3CF-F551-1D46-A21D-4508AA822682}"/>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54" name="グループ化 53">
              <a:extLst>
                <a:ext uri="{FF2B5EF4-FFF2-40B4-BE49-F238E27FC236}">
                  <a16:creationId xmlns:a16="http://schemas.microsoft.com/office/drawing/2014/main" id="{68FA668C-50D1-9B40-8120-4777D320F9B6}"/>
                </a:ext>
              </a:extLst>
            </p:cNvPr>
            <p:cNvGrpSpPr/>
            <p:nvPr/>
          </p:nvGrpSpPr>
          <p:grpSpPr>
            <a:xfrm rot="3003238" flipH="1">
              <a:off x="2871422" y="3073124"/>
              <a:ext cx="325980" cy="384518"/>
              <a:chOff x="4324291" y="3334365"/>
              <a:chExt cx="378067" cy="384518"/>
            </a:xfrm>
          </p:grpSpPr>
          <p:cxnSp>
            <p:nvCxnSpPr>
              <p:cNvPr id="55" name="直線コネクタ 54">
                <a:extLst>
                  <a:ext uri="{FF2B5EF4-FFF2-40B4-BE49-F238E27FC236}">
                    <a16:creationId xmlns:a16="http://schemas.microsoft.com/office/drawing/2014/main" id="{13324AAA-0620-9C4F-9176-80E83B90A2B2}"/>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7E82B45F-CCB2-E948-9CED-364FE8E3F648}"/>
                  </a:ext>
                </a:extLst>
              </p:cNvPr>
              <p:cNvGrpSpPr/>
              <p:nvPr/>
            </p:nvGrpSpPr>
            <p:grpSpPr>
              <a:xfrm rot="20090446">
                <a:off x="4324291" y="3334365"/>
                <a:ext cx="216000" cy="255744"/>
                <a:chOff x="4189660" y="2779352"/>
                <a:chExt cx="216000" cy="255744"/>
              </a:xfrm>
            </p:grpSpPr>
            <p:sp>
              <p:nvSpPr>
                <p:cNvPr id="57" name="フリーフォーム 56">
                  <a:extLst>
                    <a:ext uri="{FF2B5EF4-FFF2-40B4-BE49-F238E27FC236}">
                      <a16:creationId xmlns:a16="http://schemas.microsoft.com/office/drawing/2014/main" id="{444221FA-A194-5540-8D9F-19FAFDC3F39A}"/>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58C56400-06B8-E546-BB3E-B2968B8EEBE6}"/>
                    </a:ext>
                  </a:extLst>
                </p:cNvPr>
                <p:cNvGrpSpPr>
                  <a:grpSpLocks noChangeAspect="1"/>
                </p:cNvGrpSpPr>
                <p:nvPr/>
              </p:nvGrpSpPr>
              <p:grpSpPr>
                <a:xfrm rot="20001504">
                  <a:off x="4189660" y="2779352"/>
                  <a:ext cx="216000" cy="211024"/>
                  <a:chOff x="5759254" y="2287608"/>
                  <a:chExt cx="795725" cy="777267"/>
                </a:xfrm>
              </p:grpSpPr>
              <p:sp>
                <p:nvSpPr>
                  <p:cNvPr id="59" name="フリーフォーム 58">
                    <a:extLst>
                      <a:ext uri="{FF2B5EF4-FFF2-40B4-BE49-F238E27FC236}">
                        <a16:creationId xmlns:a16="http://schemas.microsoft.com/office/drawing/2014/main" id="{B617A252-D68F-034D-A7E2-972EE981568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E3D86A6D-4AA6-5E4C-B8EE-EECD19761301}"/>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a:extLst>
                      <a:ext uri="{FF2B5EF4-FFF2-40B4-BE49-F238E27FC236}">
                        <a16:creationId xmlns:a16="http://schemas.microsoft.com/office/drawing/2014/main" id="{191ABEEB-2E82-0F48-B56C-8DA9A75ABC8B}"/>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a:extLst>
                      <a:ext uri="{FF2B5EF4-FFF2-40B4-BE49-F238E27FC236}">
                        <a16:creationId xmlns:a16="http://schemas.microsoft.com/office/drawing/2014/main" id="{BBCF7F52-6F77-6A47-A79A-2458C919ED7B}"/>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77" name="グループ化 76">
            <a:extLst>
              <a:ext uri="{FF2B5EF4-FFF2-40B4-BE49-F238E27FC236}">
                <a16:creationId xmlns:a16="http://schemas.microsoft.com/office/drawing/2014/main" id="{1D0A3FB8-0B46-7945-AF39-D1639B275FBA}"/>
              </a:ext>
            </a:extLst>
          </p:cNvPr>
          <p:cNvGrpSpPr/>
          <p:nvPr/>
        </p:nvGrpSpPr>
        <p:grpSpPr>
          <a:xfrm>
            <a:off x="1648471" y="1412587"/>
            <a:ext cx="717585" cy="571175"/>
            <a:chOff x="1676637" y="1748050"/>
            <a:chExt cx="717585" cy="571175"/>
          </a:xfrm>
        </p:grpSpPr>
        <p:grpSp>
          <p:nvGrpSpPr>
            <p:cNvPr id="78" name="グループ化 77">
              <a:extLst>
                <a:ext uri="{FF2B5EF4-FFF2-40B4-BE49-F238E27FC236}">
                  <a16:creationId xmlns:a16="http://schemas.microsoft.com/office/drawing/2014/main" id="{C6AF20B5-4E56-3F46-B372-C77FB9280673}"/>
                </a:ext>
              </a:extLst>
            </p:cNvPr>
            <p:cNvGrpSpPr/>
            <p:nvPr/>
          </p:nvGrpSpPr>
          <p:grpSpPr>
            <a:xfrm rot="568056">
              <a:off x="1676637" y="1879911"/>
              <a:ext cx="378067" cy="384518"/>
              <a:chOff x="4324291" y="3334365"/>
              <a:chExt cx="378067" cy="384518"/>
            </a:xfrm>
          </p:grpSpPr>
          <p:cxnSp>
            <p:nvCxnSpPr>
              <p:cNvPr id="106" name="直線コネクタ 105">
                <a:extLst>
                  <a:ext uri="{FF2B5EF4-FFF2-40B4-BE49-F238E27FC236}">
                    <a16:creationId xmlns:a16="http://schemas.microsoft.com/office/drawing/2014/main" id="{AA6F6330-2CF3-9A44-A7E1-7BBC7B4B4774}"/>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043B2A73-65DC-614A-B092-4894DE6A83D9}"/>
                  </a:ext>
                </a:extLst>
              </p:cNvPr>
              <p:cNvGrpSpPr/>
              <p:nvPr/>
            </p:nvGrpSpPr>
            <p:grpSpPr>
              <a:xfrm rot="20090446">
                <a:off x="4324291" y="3334365"/>
                <a:ext cx="216000" cy="255744"/>
                <a:chOff x="4189660" y="2779352"/>
                <a:chExt cx="216000" cy="255744"/>
              </a:xfrm>
            </p:grpSpPr>
            <p:sp>
              <p:nvSpPr>
                <p:cNvPr id="108" name="フリーフォーム 107">
                  <a:extLst>
                    <a:ext uri="{FF2B5EF4-FFF2-40B4-BE49-F238E27FC236}">
                      <a16:creationId xmlns:a16="http://schemas.microsoft.com/office/drawing/2014/main" id="{EDD8BA5C-8D27-9E4E-8773-9CE7DF87E672}"/>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9" name="グループ化 108">
                  <a:extLst>
                    <a:ext uri="{FF2B5EF4-FFF2-40B4-BE49-F238E27FC236}">
                      <a16:creationId xmlns:a16="http://schemas.microsoft.com/office/drawing/2014/main" id="{457D1EF3-5526-EB48-A2D0-DFA7589F3EC5}"/>
                    </a:ext>
                  </a:extLst>
                </p:cNvPr>
                <p:cNvGrpSpPr>
                  <a:grpSpLocks noChangeAspect="1"/>
                </p:cNvGrpSpPr>
                <p:nvPr/>
              </p:nvGrpSpPr>
              <p:grpSpPr>
                <a:xfrm rot="20001504">
                  <a:off x="4189660" y="2779352"/>
                  <a:ext cx="216000" cy="211024"/>
                  <a:chOff x="5759254" y="2287608"/>
                  <a:chExt cx="795725" cy="777267"/>
                </a:xfrm>
              </p:grpSpPr>
              <p:sp>
                <p:nvSpPr>
                  <p:cNvPr id="110" name="フリーフォーム 109">
                    <a:extLst>
                      <a:ext uri="{FF2B5EF4-FFF2-40B4-BE49-F238E27FC236}">
                        <a16:creationId xmlns:a16="http://schemas.microsoft.com/office/drawing/2014/main" id="{D9DC9A4B-5EE5-8947-9232-29795151E78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a:extLst>
                      <a:ext uri="{FF2B5EF4-FFF2-40B4-BE49-F238E27FC236}">
                        <a16:creationId xmlns:a16="http://schemas.microsoft.com/office/drawing/2014/main" id="{44FD61AB-D62F-0B46-B1B8-A80BD34FE596}"/>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088AB853-0290-5B4B-877F-F8F81F6B5FD1}"/>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AD146DA3-0567-804B-9497-483453C615B7}"/>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79" name="グループ化 78">
              <a:extLst>
                <a:ext uri="{FF2B5EF4-FFF2-40B4-BE49-F238E27FC236}">
                  <a16:creationId xmlns:a16="http://schemas.microsoft.com/office/drawing/2014/main" id="{0B2265D5-A4B7-EA49-852C-12F9C40A9353}"/>
                </a:ext>
              </a:extLst>
            </p:cNvPr>
            <p:cNvGrpSpPr/>
            <p:nvPr/>
          </p:nvGrpSpPr>
          <p:grpSpPr>
            <a:xfrm rot="568056" flipH="1">
              <a:off x="2045238" y="1934707"/>
              <a:ext cx="348984" cy="384518"/>
              <a:chOff x="4324291" y="3334365"/>
              <a:chExt cx="378067" cy="384518"/>
            </a:xfrm>
          </p:grpSpPr>
          <p:cxnSp>
            <p:nvCxnSpPr>
              <p:cNvPr id="98" name="直線コネクタ 97">
                <a:extLst>
                  <a:ext uri="{FF2B5EF4-FFF2-40B4-BE49-F238E27FC236}">
                    <a16:creationId xmlns:a16="http://schemas.microsoft.com/office/drawing/2014/main" id="{70EA7980-0123-8F42-ABA1-97306DABB206}"/>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9" name="グループ化 98">
                <a:extLst>
                  <a:ext uri="{FF2B5EF4-FFF2-40B4-BE49-F238E27FC236}">
                    <a16:creationId xmlns:a16="http://schemas.microsoft.com/office/drawing/2014/main" id="{7B21211D-FEF9-9240-BC0F-F6AE34AB06E7}"/>
                  </a:ext>
                </a:extLst>
              </p:cNvPr>
              <p:cNvGrpSpPr/>
              <p:nvPr/>
            </p:nvGrpSpPr>
            <p:grpSpPr>
              <a:xfrm rot="20090446">
                <a:off x="4324291" y="3334365"/>
                <a:ext cx="216000" cy="255744"/>
                <a:chOff x="4189660" y="2779352"/>
                <a:chExt cx="216000" cy="255744"/>
              </a:xfrm>
            </p:grpSpPr>
            <p:sp>
              <p:nvSpPr>
                <p:cNvPr id="100" name="フリーフォーム 99">
                  <a:extLst>
                    <a:ext uri="{FF2B5EF4-FFF2-40B4-BE49-F238E27FC236}">
                      <a16:creationId xmlns:a16="http://schemas.microsoft.com/office/drawing/2014/main" id="{929A2C87-90F3-EC4E-95B0-C2FEB47F9B85}"/>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7ED70490-B40C-9A4B-89E6-C30189132DB5}"/>
                    </a:ext>
                  </a:extLst>
                </p:cNvPr>
                <p:cNvGrpSpPr>
                  <a:grpSpLocks noChangeAspect="1"/>
                </p:cNvGrpSpPr>
                <p:nvPr/>
              </p:nvGrpSpPr>
              <p:grpSpPr>
                <a:xfrm rot="20001504">
                  <a:off x="4189660" y="2779352"/>
                  <a:ext cx="216000" cy="211024"/>
                  <a:chOff x="5759254" y="2287608"/>
                  <a:chExt cx="795725" cy="777267"/>
                </a:xfrm>
              </p:grpSpPr>
              <p:sp>
                <p:nvSpPr>
                  <p:cNvPr id="102" name="フリーフォーム 101">
                    <a:extLst>
                      <a:ext uri="{FF2B5EF4-FFF2-40B4-BE49-F238E27FC236}">
                        <a16:creationId xmlns:a16="http://schemas.microsoft.com/office/drawing/2014/main" id="{74AA96F1-5F42-0B44-BF57-6330792C5D82}"/>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a:extLst>
                      <a:ext uri="{FF2B5EF4-FFF2-40B4-BE49-F238E27FC236}">
                        <a16:creationId xmlns:a16="http://schemas.microsoft.com/office/drawing/2014/main" id="{BAD203B7-7DF5-A347-8D26-F2147AC4122E}"/>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C8C68F65-8786-D642-87D0-6295E6D6FEB7}"/>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フリーフォーム 104">
                    <a:extLst>
                      <a:ext uri="{FF2B5EF4-FFF2-40B4-BE49-F238E27FC236}">
                        <a16:creationId xmlns:a16="http://schemas.microsoft.com/office/drawing/2014/main" id="{DC23A447-57E1-D148-9DDF-AA7D2F77E402}"/>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0" name="グループ化 79">
              <a:extLst>
                <a:ext uri="{FF2B5EF4-FFF2-40B4-BE49-F238E27FC236}">
                  <a16:creationId xmlns:a16="http://schemas.microsoft.com/office/drawing/2014/main" id="{31B2C99E-D903-1E4B-BFF0-B693FFF01EC2}"/>
                </a:ext>
              </a:extLst>
            </p:cNvPr>
            <p:cNvGrpSpPr/>
            <p:nvPr/>
          </p:nvGrpSpPr>
          <p:grpSpPr>
            <a:xfrm rot="3014645">
              <a:off x="1867522" y="1744825"/>
              <a:ext cx="378067" cy="384518"/>
              <a:chOff x="4324291" y="3334365"/>
              <a:chExt cx="378067" cy="384518"/>
            </a:xfrm>
          </p:grpSpPr>
          <p:cxnSp>
            <p:nvCxnSpPr>
              <p:cNvPr id="90" name="直線コネクタ 89">
                <a:extLst>
                  <a:ext uri="{FF2B5EF4-FFF2-40B4-BE49-F238E27FC236}">
                    <a16:creationId xmlns:a16="http://schemas.microsoft.com/office/drawing/2014/main" id="{24B2FF53-20CA-7647-AAA5-2C735EB500DE}"/>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94E347A1-0DEF-6E45-9559-71659B03314A}"/>
                  </a:ext>
                </a:extLst>
              </p:cNvPr>
              <p:cNvGrpSpPr/>
              <p:nvPr/>
            </p:nvGrpSpPr>
            <p:grpSpPr>
              <a:xfrm rot="20090446">
                <a:off x="4324291" y="3334365"/>
                <a:ext cx="216000" cy="255744"/>
                <a:chOff x="4189660" y="2779352"/>
                <a:chExt cx="216000" cy="255744"/>
              </a:xfrm>
            </p:grpSpPr>
            <p:sp>
              <p:nvSpPr>
                <p:cNvPr id="92" name="フリーフォーム 91">
                  <a:extLst>
                    <a:ext uri="{FF2B5EF4-FFF2-40B4-BE49-F238E27FC236}">
                      <a16:creationId xmlns:a16="http://schemas.microsoft.com/office/drawing/2014/main" id="{170AC87D-DA2E-4245-A292-6E2C0AAF6E07}"/>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3" name="グループ化 92">
                  <a:extLst>
                    <a:ext uri="{FF2B5EF4-FFF2-40B4-BE49-F238E27FC236}">
                      <a16:creationId xmlns:a16="http://schemas.microsoft.com/office/drawing/2014/main" id="{603EF6B7-937B-7049-ABA7-772331ACA0AC}"/>
                    </a:ext>
                  </a:extLst>
                </p:cNvPr>
                <p:cNvGrpSpPr>
                  <a:grpSpLocks noChangeAspect="1"/>
                </p:cNvGrpSpPr>
                <p:nvPr/>
              </p:nvGrpSpPr>
              <p:grpSpPr>
                <a:xfrm rot="20001504">
                  <a:off x="4189660" y="2779352"/>
                  <a:ext cx="216000" cy="211024"/>
                  <a:chOff x="5759254" y="2287608"/>
                  <a:chExt cx="795725" cy="777267"/>
                </a:xfrm>
              </p:grpSpPr>
              <p:sp>
                <p:nvSpPr>
                  <p:cNvPr id="94" name="フリーフォーム 93">
                    <a:extLst>
                      <a:ext uri="{FF2B5EF4-FFF2-40B4-BE49-F238E27FC236}">
                        <a16:creationId xmlns:a16="http://schemas.microsoft.com/office/drawing/2014/main" id="{4A702695-637D-6E41-A4C2-01A20E29F5CF}"/>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7C888843-0D9B-BE4D-BA9A-BFAA194EB79C}"/>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フリーフォーム 95">
                    <a:extLst>
                      <a:ext uri="{FF2B5EF4-FFF2-40B4-BE49-F238E27FC236}">
                        <a16:creationId xmlns:a16="http://schemas.microsoft.com/office/drawing/2014/main" id="{45CF8E13-FCE2-E743-ADB9-A1881BE7DCCF}"/>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96">
                    <a:extLst>
                      <a:ext uri="{FF2B5EF4-FFF2-40B4-BE49-F238E27FC236}">
                        <a16:creationId xmlns:a16="http://schemas.microsoft.com/office/drawing/2014/main" id="{CFA65991-1663-4B4A-8B4E-21EF7BDA411A}"/>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81" name="グループ化 80">
              <a:extLst>
                <a:ext uri="{FF2B5EF4-FFF2-40B4-BE49-F238E27FC236}">
                  <a16:creationId xmlns:a16="http://schemas.microsoft.com/office/drawing/2014/main" id="{7F2A555F-7871-BC48-A645-C522629A5208}"/>
                </a:ext>
              </a:extLst>
            </p:cNvPr>
            <p:cNvGrpSpPr/>
            <p:nvPr/>
          </p:nvGrpSpPr>
          <p:grpSpPr>
            <a:xfrm rot="1723534">
              <a:off x="1776747" y="1796918"/>
              <a:ext cx="378067" cy="384518"/>
              <a:chOff x="4324291" y="3334365"/>
              <a:chExt cx="378067" cy="384518"/>
            </a:xfrm>
          </p:grpSpPr>
          <p:cxnSp>
            <p:nvCxnSpPr>
              <p:cNvPr id="82" name="直線コネクタ 81">
                <a:extLst>
                  <a:ext uri="{FF2B5EF4-FFF2-40B4-BE49-F238E27FC236}">
                    <a16:creationId xmlns:a16="http://schemas.microsoft.com/office/drawing/2014/main" id="{278DEF37-265B-764D-9C26-86E20EEDE42A}"/>
                  </a:ext>
                </a:extLst>
              </p:cNvPr>
              <p:cNvCxnSpPr>
                <a:cxnSpLocks noChangeAspect="1"/>
              </p:cNvCxnSpPr>
              <p:nvPr/>
            </p:nvCxnSpPr>
            <p:spPr>
              <a:xfrm>
                <a:off x="4462214" y="3538883"/>
                <a:ext cx="240144" cy="180000"/>
              </a:xfrm>
              <a:prstGeom prst="line">
                <a:avLst/>
              </a:prstGeom>
              <a:ln w="19050">
                <a:solidFill>
                  <a:srgbClr val="5C8F4D"/>
                </a:solidFill>
              </a:ln>
            </p:spPr>
            <p:style>
              <a:lnRef idx="1">
                <a:schemeClr val="accent1"/>
              </a:lnRef>
              <a:fillRef idx="0">
                <a:schemeClr val="accent1"/>
              </a:fillRef>
              <a:effectRef idx="0">
                <a:schemeClr val="accent1"/>
              </a:effectRef>
              <a:fontRef idx="minor">
                <a:schemeClr val="tx1"/>
              </a:fontRef>
            </p:style>
          </p:cxnSp>
          <p:grpSp>
            <p:nvGrpSpPr>
              <p:cNvPr id="83" name="グループ化 82">
                <a:extLst>
                  <a:ext uri="{FF2B5EF4-FFF2-40B4-BE49-F238E27FC236}">
                    <a16:creationId xmlns:a16="http://schemas.microsoft.com/office/drawing/2014/main" id="{61F97365-20D3-8D48-BBCD-B75FEEBB05F3}"/>
                  </a:ext>
                </a:extLst>
              </p:cNvPr>
              <p:cNvGrpSpPr/>
              <p:nvPr/>
            </p:nvGrpSpPr>
            <p:grpSpPr>
              <a:xfrm rot="20090446">
                <a:off x="4324291" y="3334365"/>
                <a:ext cx="216000" cy="255744"/>
                <a:chOff x="4189660" y="2779352"/>
                <a:chExt cx="216000" cy="255744"/>
              </a:xfrm>
            </p:grpSpPr>
            <p:sp>
              <p:nvSpPr>
                <p:cNvPr id="84" name="フリーフォーム 83">
                  <a:extLst>
                    <a:ext uri="{FF2B5EF4-FFF2-40B4-BE49-F238E27FC236}">
                      <a16:creationId xmlns:a16="http://schemas.microsoft.com/office/drawing/2014/main" id="{F7F1E661-2AEA-9B45-94E2-0BBDC8D56E33}"/>
                    </a:ext>
                  </a:extLst>
                </p:cNvPr>
                <p:cNvSpPr/>
                <p:nvPr/>
              </p:nvSpPr>
              <p:spPr>
                <a:xfrm>
                  <a:off x="4268047" y="2837257"/>
                  <a:ext cx="64554" cy="197839"/>
                </a:xfrm>
                <a:custGeom>
                  <a:avLst/>
                  <a:gdLst>
                    <a:gd name="connsiteX0" fmla="*/ 27603 w 64554"/>
                    <a:gd name="connsiteY0" fmla="*/ 91 h 197839"/>
                    <a:gd name="connsiteX1" fmla="*/ 4454 w 64554"/>
                    <a:gd name="connsiteY1" fmla="*/ 57965 h 197839"/>
                    <a:gd name="connsiteX2" fmla="*/ 4454 w 64554"/>
                    <a:gd name="connsiteY2" fmla="*/ 185286 h 197839"/>
                    <a:gd name="connsiteX3" fmla="*/ 50752 w 64554"/>
                    <a:gd name="connsiteY3" fmla="*/ 185286 h 197839"/>
                    <a:gd name="connsiteX4" fmla="*/ 62327 w 64554"/>
                    <a:gd name="connsiteY4" fmla="*/ 115838 h 197839"/>
                    <a:gd name="connsiteX5" fmla="*/ 62327 w 64554"/>
                    <a:gd name="connsiteY5" fmla="*/ 69540 h 197839"/>
                    <a:gd name="connsiteX6" fmla="*/ 27603 w 64554"/>
                    <a:gd name="connsiteY6" fmla="*/ 91 h 19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54" h="197839">
                      <a:moveTo>
                        <a:pt x="27603" y="91"/>
                      </a:moveTo>
                      <a:cubicBezTo>
                        <a:pt x="17957" y="-1838"/>
                        <a:pt x="8312" y="27099"/>
                        <a:pt x="4454" y="57965"/>
                      </a:cubicBezTo>
                      <a:cubicBezTo>
                        <a:pt x="596" y="88831"/>
                        <a:pt x="-3262" y="164066"/>
                        <a:pt x="4454" y="185286"/>
                      </a:cubicBezTo>
                      <a:cubicBezTo>
                        <a:pt x="12170" y="206506"/>
                        <a:pt x="41106" y="196861"/>
                        <a:pt x="50752" y="185286"/>
                      </a:cubicBezTo>
                      <a:cubicBezTo>
                        <a:pt x="60398" y="173711"/>
                        <a:pt x="62327" y="115838"/>
                        <a:pt x="62327" y="115838"/>
                      </a:cubicBezTo>
                      <a:cubicBezTo>
                        <a:pt x="64256" y="96547"/>
                        <a:pt x="66185" y="90760"/>
                        <a:pt x="62327" y="69540"/>
                      </a:cubicBezTo>
                      <a:cubicBezTo>
                        <a:pt x="58469" y="48320"/>
                        <a:pt x="37249" y="2020"/>
                        <a:pt x="27603" y="91"/>
                      </a:cubicBezTo>
                      <a:close/>
                    </a:path>
                  </a:pathLst>
                </a:custGeom>
                <a:solidFill>
                  <a:srgbClr val="5C8F4D"/>
                </a:solidFill>
                <a:ln>
                  <a:solidFill>
                    <a:srgbClr val="5C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5" name="グループ化 84">
                  <a:extLst>
                    <a:ext uri="{FF2B5EF4-FFF2-40B4-BE49-F238E27FC236}">
                      <a16:creationId xmlns:a16="http://schemas.microsoft.com/office/drawing/2014/main" id="{D7C42505-F408-0E40-8814-CD027B992ADF}"/>
                    </a:ext>
                  </a:extLst>
                </p:cNvPr>
                <p:cNvGrpSpPr>
                  <a:grpSpLocks noChangeAspect="1"/>
                </p:cNvGrpSpPr>
                <p:nvPr/>
              </p:nvGrpSpPr>
              <p:grpSpPr>
                <a:xfrm rot="20001504">
                  <a:off x="4189660" y="2779352"/>
                  <a:ext cx="216000" cy="211024"/>
                  <a:chOff x="5759254" y="2287608"/>
                  <a:chExt cx="795725" cy="777267"/>
                </a:xfrm>
              </p:grpSpPr>
              <p:sp>
                <p:nvSpPr>
                  <p:cNvPr id="86" name="フリーフォーム 85">
                    <a:extLst>
                      <a:ext uri="{FF2B5EF4-FFF2-40B4-BE49-F238E27FC236}">
                        <a16:creationId xmlns:a16="http://schemas.microsoft.com/office/drawing/2014/main" id="{452B947E-A9C1-BD4E-AB90-996C2B7DF7E8}"/>
                      </a:ext>
                    </a:extLst>
                  </p:cNvPr>
                  <p:cNvSpPr/>
                  <p:nvPr/>
                </p:nvSpPr>
                <p:spPr>
                  <a:xfrm>
                    <a:off x="5939133" y="2287608"/>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86">
                    <a:extLst>
                      <a:ext uri="{FF2B5EF4-FFF2-40B4-BE49-F238E27FC236}">
                        <a16:creationId xmlns:a16="http://schemas.microsoft.com/office/drawing/2014/main" id="{D81D5208-2B75-F847-AE71-906F56C54AA1}"/>
                      </a:ext>
                    </a:extLst>
                  </p:cNvPr>
                  <p:cNvSpPr/>
                  <p:nvPr/>
                </p:nvSpPr>
                <p:spPr>
                  <a:xfrm rot="5214986">
                    <a:off x="6244450" y="2384753"/>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a:extLst>
                      <a:ext uri="{FF2B5EF4-FFF2-40B4-BE49-F238E27FC236}">
                        <a16:creationId xmlns:a16="http://schemas.microsoft.com/office/drawing/2014/main" id="{6A84A6A9-7537-5F45-8F47-90F834F59508}"/>
                      </a:ext>
                    </a:extLst>
                  </p:cNvPr>
                  <p:cNvSpPr/>
                  <p:nvPr/>
                </p:nvSpPr>
                <p:spPr>
                  <a:xfrm rot="11835069">
                    <a:off x="6086830" y="2699315"/>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フリーフォーム 88">
                    <a:extLst>
                      <a:ext uri="{FF2B5EF4-FFF2-40B4-BE49-F238E27FC236}">
                        <a16:creationId xmlns:a16="http://schemas.microsoft.com/office/drawing/2014/main" id="{7EF51869-E7D1-E346-89C1-6CA7380B7904}"/>
                      </a:ext>
                    </a:extLst>
                  </p:cNvPr>
                  <p:cNvSpPr/>
                  <p:nvPr/>
                </p:nvSpPr>
                <p:spPr>
                  <a:xfrm rot="16991993">
                    <a:off x="5814285" y="2551204"/>
                    <a:ext cx="255498" cy="365560"/>
                  </a:xfrm>
                  <a:custGeom>
                    <a:avLst/>
                    <a:gdLst>
                      <a:gd name="connsiteX0" fmla="*/ 230172 w 255498"/>
                      <a:gd name="connsiteY0" fmla="*/ 362995 h 365560"/>
                      <a:gd name="connsiteX1" fmla="*/ 21828 w 255498"/>
                      <a:gd name="connsiteY1" fmla="*/ 247248 h 365560"/>
                      <a:gd name="connsiteX2" fmla="*/ 10253 w 255498"/>
                      <a:gd name="connsiteY2" fmla="*/ 119926 h 365560"/>
                      <a:gd name="connsiteX3" fmla="*/ 56552 w 255498"/>
                      <a:gd name="connsiteY3" fmla="*/ 38903 h 365560"/>
                      <a:gd name="connsiteX4" fmla="*/ 172299 w 255498"/>
                      <a:gd name="connsiteY4" fmla="*/ 4179 h 365560"/>
                      <a:gd name="connsiteX5" fmla="*/ 241747 w 255498"/>
                      <a:gd name="connsiteY5" fmla="*/ 131501 h 365560"/>
                      <a:gd name="connsiteX6" fmla="*/ 230172 w 255498"/>
                      <a:gd name="connsiteY6" fmla="*/ 362995 h 3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98" h="365560">
                        <a:moveTo>
                          <a:pt x="230172" y="362995"/>
                        </a:moveTo>
                        <a:cubicBezTo>
                          <a:pt x="193519" y="382286"/>
                          <a:pt x="58481" y="287759"/>
                          <a:pt x="21828" y="247248"/>
                        </a:cubicBezTo>
                        <a:cubicBezTo>
                          <a:pt x="-14825" y="206737"/>
                          <a:pt x="4466" y="154650"/>
                          <a:pt x="10253" y="119926"/>
                        </a:cubicBezTo>
                        <a:cubicBezTo>
                          <a:pt x="16040" y="85202"/>
                          <a:pt x="29544" y="58194"/>
                          <a:pt x="56552" y="38903"/>
                        </a:cubicBezTo>
                        <a:cubicBezTo>
                          <a:pt x="83560" y="19612"/>
                          <a:pt x="141433" y="-11254"/>
                          <a:pt x="172299" y="4179"/>
                        </a:cubicBezTo>
                        <a:cubicBezTo>
                          <a:pt x="203165" y="19612"/>
                          <a:pt x="226314" y="71698"/>
                          <a:pt x="241747" y="131501"/>
                        </a:cubicBezTo>
                        <a:cubicBezTo>
                          <a:pt x="257180" y="191304"/>
                          <a:pt x="266825" y="343704"/>
                          <a:pt x="230172" y="362995"/>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14" name="グループ化 113">
            <a:extLst>
              <a:ext uri="{FF2B5EF4-FFF2-40B4-BE49-F238E27FC236}">
                <a16:creationId xmlns:a16="http://schemas.microsoft.com/office/drawing/2014/main" id="{A47D851F-2D55-9F4E-9A40-563FCC80936A}"/>
              </a:ext>
            </a:extLst>
          </p:cNvPr>
          <p:cNvGrpSpPr/>
          <p:nvPr/>
        </p:nvGrpSpPr>
        <p:grpSpPr>
          <a:xfrm>
            <a:off x="1126203" y="4564069"/>
            <a:ext cx="1680929" cy="1727332"/>
            <a:chOff x="1154369" y="5026857"/>
            <a:chExt cx="1680929" cy="1727332"/>
          </a:xfrm>
        </p:grpSpPr>
        <p:sp>
          <p:nvSpPr>
            <p:cNvPr id="115" name="フリーフォーム 114">
              <a:extLst>
                <a:ext uri="{FF2B5EF4-FFF2-40B4-BE49-F238E27FC236}">
                  <a16:creationId xmlns:a16="http://schemas.microsoft.com/office/drawing/2014/main" id="{C734C3BD-9E64-C04D-A983-10DA646C1843}"/>
                </a:ext>
              </a:extLst>
            </p:cNvPr>
            <p:cNvSpPr/>
            <p:nvPr/>
          </p:nvSpPr>
          <p:spPr>
            <a:xfrm>
              <a:off x="1986398" y="5026857"/>
              <a:ext cx="45719" cy="1727332"/>
            </a:xfrm>
            <a:custGeom>
              <a:avLst/>
              <a:gdLst>
                <a:gd name="connsiteX0" fmla="*/ 69715 w 77085"/>
                <a:gd name="connsiteY0" fmla="*/ 1109 h 2344880"/>
                <a:gd name="connsiteX1" fmla="*/ 4401 w 77085"/>
                <a:gd name="connsiteY1" fmla="*/ 510561 h 2344880"/>
                <a:gd name="connsiteX2" fmla="*/ 17464 w 77085"/>
                <a:gd name="connsiteY2" fmla="*/ 1202892 h 2344880"/>
                <a:gd name="connsiteX3" fmla="*/ 4401 w 77085"/>
                <a:gd name="connsiteY3" fmla="*/ 1777658 h 2344880"/>
                <a:gd name="connsiteX4" fmla="*/ 4401 w 77085"/>
                <a:gd name="connsiteY4" fmla="*/ 2156481 h 2344880"/>
                <a:gd name="connsiteX5" fmla="*/ 56652 w 77085"/>
                <a:gd name="connsiteY5" fmla="*/ 2339361 h 2344880"/>
                <a:gd name="connsiteX6" fmla="*/ 56652 w 77085"/>
                <a:gd name="connsiteY6" fmla="*/ 2287109 h 2344880"/>
                <a:gd name="connsiteX7" fmla="*/ 43589 w 77085"/>
                <a:gd name="connsiteY7" fmla="*/ 2182606 h 2344880"/>
                <a:gd name="connsiteX8" fmla="*/ 56652 w 77085"/>
                <a:gd name="connsiteY8" fmla="*/ 1294332 h 2344880"/>
                <a:gd name="connsiteX9" fmla="*/ 56652 w 77085"/>
                <a:gd name="connsiteY9" fmla="*/ 915509 h 2344880"/>
                <a:gd name="connsiteX10" fmla="*/ 43589 w 77085"/>
                <a:gd name="connsiteY10" fmla="*/ 615064 h 2344880"/>
                <a:gd name="connsiteX11" fmla="*/ 69715 w 77085"/>
                <a:gd name="connsiteY11" fmla="*/ 379932 h 2344880"/>
                <a:gd name="connsiteX12" fmla="*/ 69715 w 77085"/>
                <a:gd name="connsiteY12" fmla="*/ 1109 h 23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85" h="2344880">
                  <a:moveTo>
                    <a:pt x="69715" y="1109"/>
                  </a:moveTo>
                  <a:cubicBezTo>
                    <a:pt x="58829" y="22881"/>
                    <a:pt x="13109" y="310264"/>
                    <a:pt x="4401" y="510561"/>
                  </a:cubicBezTo>
                  <a:cubicBezTo>
                    <a:pt x="-4308" y="710858"/>
                    <a:pt x="17464" y="991709"/>
                    <a:pt x="17464" y="1202892"/>
                  </a:cubicBezTo>
                  <a:cubicBezTo>
                    <a:pt x="17464" y="1414075"/>
                    <a:pt x="6578" y="1618727"/>
                    <a:pt x="4401" y="1777658"/>
                  </a:cubicBezTo>
                  <a:cubicBezTo>
                    <a:pt x="2224" y="1936589"/>
                    <a:pt x="-4308" y="2062864"/>
                    <a:pt x="4401" y="2156481"/>
                  </a:cubicBezTo>
                  <a:cubicBezTo>
                    <a:pt x="13110" y="2250098"/>
                    <a:pt x="56652" y="2339361"/>
                    <a:pt x="56652" y="2339361"/>
                  </a:cubicBezTo>
                  <a:cubicBezTo>
                    <a:pt x="65360" y="2361132"/>
                    <a:pt x="58829" y="2313235"/>
                    <a:pt x="56652" y="2287109"/>
                  </a:cubicBezTo>
                  <a:cubicBezTo>
                    <a:pt x="54475" y="2260983"/>
                    <a:pt x="43589" y="2348069"/>
                    <a:pt x="43589" y="2182606"/>
                  </a:cubicBezTo>
                  <a:cubicBezTo>
                    <a:pt x="43589" y="2017143"/>
                    <a:pt x="54475" y="1505515"/>
                    <a:pt x="56652" y="1294332"/>
                  </a:cubicBezTo>
                  <a:cubicBezTo>
                    <a:pt x="58829" y="1083149"/>
                    <a:pt x="58829" y="1028720"/>
                    <a:pt x="56652" y="915509"/>
                  </a:cubicBezTo>
                  <a:cubicBezTo>
                    <a:pt x="54475" y="802298"/>
                    <a:pt x="41412" y="704327"/>
                    <a:pt x="43589" y="615064"/>
                  </a:cubicBezTo>
                  <a:cubicBezTo>
                    <a:pt x="45766" y="525801"/>
                    <a:pt x="61006" y="475726"/>
                    <a:pt x="69715" y="379932"/>
                  </a:cubicBezTo>
                  <a:cubicBezTo>
                    <a:pt x="78424" y="284138"/>
                    <a:pt x="80601" y="-20663"/>
                    <a:pt x="69715" y="1109"/>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DF48DD23-322C-2D49-817D-A2E65A6339B2}"/>
                </a:ext>
              </a:extLst>
            </p:cNvPr>
            <p:cNvSpPr/>
            <p:nvPr/>
          </p:nvSpPr>
          <p:spPr>
            <a:xfrm rot="14281859">
              <a:off x="1411139" y="5445782"/>
              <a:ext cx="542619"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a:extLst>
                <a:ext uri="{FF2B5EF4-FFF2-40B4-BE49-F238E27FC236}">
                  <a16:creationId xmlns:a16="http://schemas.microsoft.com/office/drawing/2014/main" id="{54EDC9CF-CF37-0D48-9A58-3532E78AD685}"/>
                </a:ext>
              </a:extLst>
            </p:cNvPr>
            <p:cNvSpPr/>
            <p:nvPr/>
          </p:nvSpPr>
          <p:spPr>
            <a:xfrm rot="7271725" flipH="1">
              <a:off x="2004785" y="5344116"/>
              <a:ext cx="604868" cy="1056159"/>
            </a:xfrm>
            <a:custGeom>
              <a:avLst/>
              <a:gdLst>
                <a:gd name="connsiteX0" fmla="*/ 19522 w 542619"/>
                <a:gd name="connsiteY0" fmla="*/ 18250 h 1056159"/>
                <a:gd name="connsiteX1" fmla="*/ 436211 w 542619"/>
                <a:gd name="connsiteY1" fmla="*/ 446513 h 1056159"/>
                <a:gd name="connsiteX2" fmla="*/ 540383 w 542619"/>
                <a:gd name="connsiteY2" fmla="*/ 1002098 h 1056159"/>
                <a:gd name="connsiteX3" fmla="*/ 505659 w 542619"/>
                <a:gd name="connsiteY3" fmla="*/ 1002098 h 1056159"/>
                <a:gd name="connsiteX4" fmla="*/ 482509 w 542619"/>
                <a:gd name="connsiteY4" fmla="*/ 712731 h 1056159"/>
                <a:gd name="connsiteX5" fmla="*/ 470935 w 542619"/>
                <a:gd name="connsiteY5" fmla="*/ 608558 h 1056159"/>
                <a:gd name="connsiteX6" fmla="*/ 378337 w 542619"/>
                <a:gd name="connsiteY6" fmla="*/ 388639 h 1056159"/>
                <a:gd name="connsiteX7" fmla="*/ 227866 w 542619"/>
                <a:gd name="connsiteY7" fmla="*/ 226594 h 1056159"/>
                <a:gd name="connsiteX8" fmla="*/ 146844 w 542619"/>
                <a:gd name="connsiteY8" fmla="*/ 157146 h 1056159"/>
                <a:gd name="connsiteX9" fmla="*/ 77395 w 542619"/>
                <a:gd name="connsiteY9" fmla="*/ 87698 h 1056159"/>
                <a:gd name="connsiteX10" fmla="*/ 19522 w 542619"/>
                <a:gd name="connsiteY10" fmla="*/ 18250 h 10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619" h="1056159">
                  <a:moveTo>
                    <a:pt x="19522" y="18250"/>
                  </a:moveTo>
                  <a:cubicBezTo>
                    <a:pt x="79325" y="78052"/>
                    <a:pt x="349401" y="282538"/>
                    <a:pt x="436211" y="446513"/>
                  </a:cubicBezTo>
                  <a:cubicBezTo>
                    <a:pt x="523021" y="610488"/>
                    <a:pt x="528808" y="909500"/>
                    <a:pt x="540383" y="1002098"/>
                  </a:cubicBezTo>
                  <a:cubicBezTo>
                    <a:pt x="551958" y="1094696"/>
                    <a:pt x="515305" y="1050326"/>
                    <a:pt x="505659" y="1002098"/>
                  </a:cubicBezTo>
                  <a:cubicBezTo>
                    <a:pt x="496013" y="953870"/>
                    <a:pt x="488296" y="778321"/>
                    <a:pt x="482509" y="712731"/>
                  </a:cubicBezTo>
                  <a:cubicBezTo>
                    <a:pt x="476722" y="647141"/>
                    <a:pt x="488297" y="662573"/>
                    <a:pt x="470935" y="608558"/>
                  </a:cubicBezTo>
                  <a:cubicBezTo>
                    <a:pt x="453573" y="554543"/>
                    <a:pt x="418848" y="452300"/>
                    <a:pt x="378337" y="388639"/>
                  </a:cubicBezTo>
                  <a:cubicBezTo>
                    <a:pt x="337826" y="324978"/>
                    <a:pt x="266448" y="265176"/>
                    <a:pt x="227866" y="226594"/>
                  </a:cubicBezTo>
                  <a:cubicBezTo>
                    <a:pt x="189284" y="188012"/>
                    <a:pt x="171922" y="180295"/>
                    <a:pt x="146844" y="157146"/>
                  </a:cubicBezTo>
                  <a:cubicBezTo>
                    <a:pt x="121766" y="133997"/>
                    <a:pt x="100544" y="112776"/>
                    <a:pt x="77395" y="87698"/>
                  </a:cubicBezTo>
                  <a:cubicBezTo>
                    <a:pt x="54246" y="62620"/>
                    <a:pt x="-40281" y="-41552"/>
                    <a:pt x="19522" y="18250"/>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a:extLst>
                <a:ext uri="{FF2B5EF4-FFF2-40B4-BE49-F238E27FC236}">
                  <a16:creationId xmlns:a16="http://schemas.microsoft.com/office/drawing/2014/main" id="{0AD699C1-9DCE-EE4B-A2DE-0F0BD123D8C8}"/>
                </a:ext>
              </a:extLst>
            </p:cNvPr>
            <p:cNvSpPr/>
            <p:nvPr/>
          </p:nvSpPr>
          <p:spPr>
            <a:xfrm rot="13119747">
              <a:off x="1804626" y="5940997"/>
              <a:ext cx="17302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フリーフォーム 118">
              <a:extLst>
                <a:ext uri="{FF2B5EF4-FFF2-40B4-BE49-F238E27FC236}">
                  <a16:creationId xmlns:a16="http://schemas.microsoft.com/office/drawing/2014/main" id="{F470555D-C274-D545-A28D-5E9025AD7AFF}"/>
                </a:ext>
              </a:extLst>
            </p:cNvPr>
            <p:cNvSpPr/>
            <p:nvPr/>
          </p:nvSpPr>
          <p:spPr>
            <a:xfrm rot="8236140" flipH="1">
              <a:off x="2044073" y="5774947"/>
              <a:ext cx="192092" cy="488218"/>
            </a:xfrm>
            <a:custGeom>
              <a:avLst/>
              <a:gdLst>
                <a:gd name="connsiteX0" fmla="*/ 1611 w 173022"/>
                <a:gd name="connsiteY0" fmla="*/ 1687 h 488218"/>
                <a:gd name="connsiteX1" fmla="*/ 163657 w 173022"/>
                <a:gd name="connsiteY1" fmla="*/ 210031 h 488218"/>
                <a:gd name="connsiteX2" fmla="*/ 152082 w 173022"/>
                <a:gd name="connsiteY2" fmla="*/ 418376 h 488218"/>
                <a:gd name="connsiteX3" fmla="*/ 140508 w 173022"/>
                <a:gd name="connsiteY3" fmla="*/ 487824 h 488218"/>
                <a:gd name="connsiteX4" fmla="*/ 128933 w 173022"/>
                <a:gd name="connsiteY4" fmla="*/ 441525 h 488218"/>
                <a:gd name="connsiteX5" fmla="*/ 140508 w 173022"/>
                <a:gd name="connsiteY5" fmla="*/ 337353 h 488218"/>
                <a:gd name="connsiteX6" fmla="*/ 140508 w 173022"/>
                <a:gd name="connsiteY6" fmla="*/ 256330 h 488218"/>
                <a:gd name="connsiteX7" fmla="*/ 82634 w 173022"/>
                <a:gd name="connsiteY7" fmla="*/ 117434 h 488218"/>
                <a:gd name="connsiteX8" fmla="*/ 1611 w 173022"/>
                <a:gd name="connsiteY8" fmla="*/ 1687 h 48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22" h="488218">
                  <a:moveTo>
                    <a:pt x="1611" y="1687"/>
                  </a:moveTo>
                  <a:cubicBezTo>
                    <a:pt x="15115" y="17120"/>
                    <a:pt x="138579" y="140583"/>
                    <a:pt x="163657" y="210031"/>
                  </a:cubicBezTo>
                  <a:cubicBezTo>
                    <a:pt x="188735" y="279479"/>
                    <a:pt x="155940" y="372077"/>
                    <a:pt x="152082" y="418376"/>
                  </a:cubicBezTo>
                  <a:cubicBezTo>
                    <a:pt x="148224" y="464675"/>
                    <a:pt x="140508" y="487824"/>
                    <a:pt x="140508" y="487824"/>
                  </a:cubicBezTo>
                  <a:cubicBezTo>
                    <a:pt x="136650" y="491682"/>
                    <a:pt x="128933" y="466603"/>
                    <a:pt x="128933" y="441525"/>
                  </a:cubicBezTo>
                  <a:cubicBezTo>
                    <a:pt x="128933" y="416447"/>
                    <a:pt x="138579" y="368219"/>
                    <a:pt x="140508" y="337353"/>
                  </a:cubicBezTo>
                  <a:cubicBezTo>
                    <a:pt x="142437" y="306487"/>
                    <a:pt x="150154" y="292983"/>
                    <a:pt x="140508" y="256330"/>
                  </a:cubicBezTo>
                  <a:cubicBezTo>
                    <a:pt x="130862" y="219677"/>
                    <a:pt x="101925" y="154087"/>
                    <a:pt x="82634" y="117434"/>
                  </a:cubicBezTo>
                  <a:cubicBezTo>
                    <a:pt x="63343" y="80781"/>
                    <a:pt x="-11893" y="-13746"/>
                    <a:pt x="1611" y="1687"/>
                  </a:cubicBezTo>
                  <a:close/>
                </a:path>
              </a:pathLst>
            </a:cu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0" name="テキスト ボックス 119">
            <a:extLst>
              <a:ext uri="{FF2B5EF4-FFF2-40B4-BE49-F238E27FC236}">
                <a16:creationId xmlns:a16="http://schemas.microsoft.com/office/drawing/2014/main" id="{70D4FF0E-E8DE-CD47-99F4-7F6E0C339E30}"/>
              </a:ext>
            </a:extLst>
          </p:cNvPr>
          <p:cNvSpPr txBox="1"/>
          <p:nvPr/>
        </p:nvSpPr>
        <p:spPr>
          <a:xfrm>
            <a:off x="4362956" y="4099277"/>
            <a:ext cx="706993" cy="369332"/>
          </a:xfrm>
          <a:prstGeom prst="rect">
            <a:avLst/>
          </a:prstGeom>
          <a:noFill/>
        </p:spPr>
        <p:txBody>
          <a:bodyPr wrap="square" rtlCol="0">
            <a:spAutoFit/>
          </a:bodyPr>
          <a:lstStyle/>
          <a:p>
            <a:r>
              <a:rPr kumimoji="1" lang="en-US" altLang="ja-JP" dirty="0">
                <a:solidFill>
                  <a:schemeClr val="bg1"/>
                </a:solidFill>
              </a:rPr>
              <a:t>CEP</a:t>
            </a:r>
            <a:endParaRPr kumimoji="1" lang="ja-JP" altLang="en-US">
              <a:solidFill>
                <a:schemeClr val="bg1"/>
              </a:solidFill>
            </a:endParaRPr>
          </a:p>
        </p:txBody>
      </p:sp>
      <p:sp>
        <p:nvSpPr>
          <p:cNvPr id="121" name="テキスト ボックス 120">
            <a:extLst>
              <a:ext uri="{FF2B5EF4-FFF2-40B4-BE49-F238E27FC236}">
                <a16:creationId xmlns:a16="http://schemas.microsoft.com/office/drawing/2014/main" id="{C046A9D8-01D0-914C-A4D4-DC6F80D5B2B3}"/>
              </a:ext>
            </a:extLst>
          </p:cNvPr>
          <p:cNvSpPr txBox="1"/>
          <p:nvPr/>
        </p:nvSpPr>
        <p:spPr>
          <a:xfrm>
            <a:off x="3581222" y="2256523"/>
            <a:ext cx="954107" cy="369332"/>
          </a:xfrm>
          <a:prstGeom prst="rect">
            <a:avLst/>
          </a:prstGeom>
          <a:noFill/>
        </p:spPr>
        <p:txBody>
          <a:bodyPr wrap="none" rtlCol="0">
            <a:spAutoFit/>
          </a:bodyPr>
          <a:lstStyle/>
          <a:p>
            <a:r>
              <a:rPr kumimoji="1" lang="en-US" altLang="ja-JP" dirty="0"/>
              <a:t>CEPR1</a:t>
            </a:r>
            <a:endParaRPr kumimoji="1" lang="ja-JP" altLang="en-US"/>
          </a:p>
        </p:txBody>
      </p:sp>
      <p:sp>
        <p:nvSpPr>
          <p:cNvPr id="122" name="テキスト ボックス 121">
            <a:extLst>
              <a:ext uri="{FF2B5EF4-FFF2-40B4-BE49-F238E27FC236}">
                <a16:creationId xmlns:a16="http://schemas.microsoft.com/office/drawing/2014/main" id="{307ABB3B-F0E9-F744-BE96-8A668B7CD26D}"/>
              </a:ext>
            </a:extLst>
          </p:cNvPr>
          <p:cNvSpPr txBox="1"/>
          <p:nvPr/>
        </p:nvSpPr>
        <p:spPr>
          <a:xfrm>
            <a:off x="2588376" y="3356060"/>
            <a:ext cx="1146468" cy="369332"/>
          </a:xfrm>
          <a:prstGeom prst="rect">
            <a:avLst/>
          </a:prstGeom>
          <a:noFill/>
        </p:spPr>
        <p:txBody>
          <a:bodyPr wrap="none" rtlCol="0">
            <a:spAutoFit/>
          </a:bodyPr>
          <a:lstStyle/>
          <a:p>
            <a:r>
              <a:rPr kumimoji="1" lang="en-US" altLang="ja-JP" dirty="0"/>
              <a:t>CEPD1/2</a:t>
            </a:r>
            <a:endParaRPr kumimoji="1" lang="ja-JP" altLang="en-US"/>
          </a:p>
        </p:txBody>
      </p:sp>
      <p:sp>
        <p:nvSpPr>
          <p:cNvPr id="123" name="テキスト ボックス 122">
            <a:extLst>
              <a:ext uri="{FF2B5EF4-FFF2-40B4-BE49-F238E27FC236}">
                <a16:creationId xmlns:a16="http://schemas.microsoft.com/office/drawing/2014/main" id="{1E87D1F0-60F8-994A-A034-C0A86BC0CF12}"/>
              </a:ext>
            </a:extLst>
          </p:cNvPr>
          <p:cNvSpPr txBox="1"/>
          <p:nvPr/>
        </p:nvSpPr>
        <p:spPr>
          <a:xfrm>
            <a:off x="2743903" y="5073257"/>
            <a:ext cx="1510350" cy="369332"/>
          </a:xfrm>
          <a:prstGeom prst="rect">
            <a:avLst/>
          </a:prstGeom>
          <a:noFill/>
        </p:spPr>
        <p:txBody>
          <a:bodyPr wrap="none" rtlCol="0">
            <a:spAutoFit/>
          </a:bodyPr>
          <a:lstStyle/>
          <a:p>
            <a:r>
              <a:rPr kumimoji="1" lang="ja-JP" altLang="en-US">
                <a:solidFill>
                  <a:schemeClr val="bg1"/>
                </a:solidFill>
              </a:rPr>
              <a:t>窒素取り込み</a:t>
            </a:r>
          </a:p>
        </p:txBody>
      </p:sp>
      <p:grpSp>
        <p:nvGrpSpPr>
          <p:cNvPr id="124" name="グループ化 123">
            <a:extLst>
              <a:ext uri="{FF2B5EF4-FFF2-40B4-BE49-F238E27FC236}">
                <a16:creationId xmlns:a16="http://schemas.microsoft.com/office/drawing/2014/main" id="{A0F374FF-F2B4-FD47-9738-27CB30452376}"/>
              </a:ext>
            </a:extLst>
          </p:cNvPr>
          <p:cNvGrpSpPr/>
          <p:nvPr/>
        </p:nvGrpSpPr>
        <p:grpSpPr>
          <a:xfrm>
            <a:off x="4254253" y="2614634"/>
            <a:ext cx="327730" cy="2386589"/>
            <a:chOff x="4527793" y="3871000"/>
            <a:chExt cx="327730" cy="2386589"/>
          </a:xfrm>
        </p:grpSpPr>
        <p:cxnSp>
          <p:nvCxnSpPr>
            <p:cNvPr id="125" name="直線コネクタ 124">
              <a:extLst>
                <a:ext uri="{FF2B5EF4-FFF2-40B4-BE49-F238E27FC236}">
                  <a16:creationId xmlns:a16="http://schemas.microsoft.com/office/drawing/2014/main" id="{6B034469-91E3-7848-A2CD-84D590272926}"/>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FB5B8CCC-37EA-DE4C-ACFF-BA8CA4D47A0D}"/>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30" name="グループ化 129">
            <a:extLst>
              <a:ext uri="{FF2B5EF4-FFF2-40B4-BE49-F238E27FC236}">
                <a16:creationId xmlns:a16="http://schemas.microsoft.com/office/drawing/2014/main" id="{AB99BA64-04E0-B646-A913-20F5EE66CB57}"/>
              </a:ext>
            </a:extLst>
          </p:cNvPr>
          <p:cNvGrpSpPr/>
          <p:nvPr/>
        </p:nvGrpSpPr>
        <p:grpSpPr>
          <a:xfrm rot="10800000">
            <a:off x="3586237" y="2614634"/>
            <a:ext cx="327730" cy="2386589"/>
            <a:chOff x="4527793" y="3871000"/>
            <a:chExt cx="327730" cy="2386589"/>
          </a:xfrm>
        </p:grpSpPr>
        <p:cxnSp>
          <p:nvCxnSpPr>
            <p:cNvPr id="131" name="直線コネクタ 130">
              <a:extLst>
                <a:ext uri="{FF2B5EF4-FFF2-40B4-BE49-F238E27FC236}">
                  <a16:creationId xmlns:a16="http://schemas.microsoft.com/office/drawing/2014/main" id="{6A01A7E8-8472-E34E-A568-E888B37D2CF5}"/>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三角形 131">
              <a:extLst>
                <a:ext uri="{FF2B5EF4-FFF2-40B4-BE49-F238E27FC236}">
                  <a16:creationId xmlns:a16="http://schemas.microsoft.com/office/drawing/2014/main" id="{690B77F3-9B1D-894E-9819-790B8ABE409C}"/>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33" name="テキスト ボックス 132">
            <a:extLst>
              <a:ext uri="{FF2B5EF4-FFF2-40B4-BE49-F238E27FC236}">
                <a16:creationId xmlns:a16="http://schemas.microsoft.com/office/drawing/2014/main" id="{17F564AB-272F-8241-9291-4689B936C0DF}"/>
              </a:ext>
            </a:extLst>
          </p:cNvPr>
          <p:cNvSpPr txBox="1"/>
          <p:nvPr/>
        </p:nvSpPr>
        <p:spPr>
          <a:xfrm>
            <a:off x="4162454" y="5073257"/>
            <a:ext cx="1107996" cy="369332"/>
          </a:xfrm>
          <a:prstGeom prst="rect">
            <a:avLst/>
          </a:prstGeom>
          <a:noFill/>
        </p:spPr>
        <p:txBody>
          <a:bodyPr wrap="none" rtlCol="0">
            <a:spAutoFit/>
          </a:bodyPr>
          <a:lstStyle/>
          <a:p>
            <a:r>
              <a:rPr kumimoji="1" lang="ja-JP" altLang="en-US">
                <a:solidFill>
                  <a:schemeClr val="bg1"/>
                </a:solidFill>
              </a:rPr>
              <a:t>窒素飢餓</a:t>
            </a:r>
          </a:p>
        </p:txBody>
      </p:sp>
      <p:sp>
        <p:nvSpPr>
          <p:cNvPr id="135" name="テキスト ボックス 134">
            <a:extLst>
              <a:ext uri="{FF2B5EF4-FFF2-40B4-BE49-F238E27FC236}">
                <a16:creationId xmlns:a16="http://schemas.microsoft.com/office/drawing/2014/main" id="{CC414FDD-1133-4541-9042-B435A717E075}"/>
              </a:ext>
            </a:extLst>
          </p:cNvPr>
          <p:cNvSpPr txBox="1"/>
          <p:nvPr/>
        </p:nvSpPr>
        <p:spPr>
          <a:xfrm>
            <a:off x="2629932" y="1566049"/>
            <a:ext cx="3148619" cy="646331"/>
          </a:xfrm>
          <a:prstGeom prst="rect">
            <a:avLst/>
          </a:prstGeom>
          <a:noFill/>
        </p:spPr>
        <p:txBody>
          <a:bodyPr wrap="none" rtlCol="0">
            <a:spAutoFit/>
          </a:bodyPr>
          <a:lstStyle/>
          <a:p>
            <a:r>
              <a:rPr kumimoji="1" lang="ja-JP" altLang="en-US"/>
              <a:t>根の窒素状態は</a:t>
            </a:r>
            <a:r>
              <a:rPr kumimoji="1" lang="en-US" altLang="ja-JP" dirty="0"/>
              <a:t>CEP</a:t>
            </a:r>
            <a:r>
              <a:rPr kumimoji="1" lang="ja-JP" altLang="en-US"/>
              <a:t>シグナル</a:t>
            </a:r>
            <a:endParaRPr kumimoji="1" lang="en-US" altLang="ja-JP" dirty="0"/>
          </a:p>
          <a:p>
            <a:r>
              <a:rPr kumimoji="1" lang="ja-JP" altLang="en-US"/>
              <a:t>で統合される</a:t>
            </a:r>
          </a:p>
        </p:txBody>
      </p:sp>
      <p:sp>
        <p:nvSpPr>
          <p:cNvPr id="136" name="テキスト ボックス 135">
            <a:extLst>
              <a:ext uri="{FF2B5EF4-FFF2-40B4-BE49-F238E27FC236}">
                <a16:creationId xmlns:a16="http://schemas.microsoft.com/office/drawing/2014/main" id="{A1503843-3924-7544-B446-85B66A2FF497}"/>
              </a:ext>
            </a:extLst>
          </p:cNvPr>
          <p:cNvSpPr txBox="1"/>
          <p:nvPr/>
        </p:nvSpPr>
        <p:spPr>
          <a:xfrm>
            <a:off x="5821638" y="1566049"/>
            <a:ext cx="3357009" cy="646331"/>
          </a:xfrm>
          <a:prstGeom prst="rect">
            <a:avLst/>
          </a:prstGeom>
          <a:noFill/>
        </p:spPr>
        <p:txBody>
          <a:bodyPr wrap="none" rtlCol="0">
            <a:spAutoFit/>
          </a:bodyPr>
          <a:lstStyle/>
          <a:p>
            <a:r>
              <a:rPr kumimoji="1" lang="ja-JP" altLang="en-US"/>
              <a:t>シュートの窒素状態を反映した</a:t>
            </a:r>
            <a:endParaRPr kumimoji="1" lang="en-US" altLang="ja-JP" dirty="0"/>
          </a:p>
          <a:p>
            <a:r>
              <a:rPr kumimoji="1" lang="ja-JP" altLang="en-US"/>
              <a:t>窒素取り込みの分子機構は不明</a:t>
            </a:r>
          </a:p>
        </p:txBody>
      </p:sp>
      <p:grpSp>
        <p:nvGrpSpPr>
          <p:cNvPr id="140" name="グループ化 139">
            <a:extLst>
              <a:ext uri="{FF2B5EF4-FFF2-40B4-BE49-F238E27FC236}">
                <a16:creationId xmlns:a16="http://schemas.microsoft.com/office/drawing/2014/main" id="{2EC0C4D8-5234-F143-8F2D-9842E5F25E31}"/>
              </a:ext>
            </a:extLst>
          </p:cNvPr>
          <p:cNvGrpSpPr/>
          <p:nvPr/>
        </p:nvGrpSpPr>
        <p:grpSpPr>
          <a:xfrm rot="10800000">
            <a:off x="6741338" y="2614634"/>
            <a:ext cx="327730" cy="2386589"/>
            <a:chOff x="4527793" y="3871000"/>
            <a:chExt cx="327730" cy="2386589"/>
          </a:xfrm>
        </p:grpSpPr>
        <p:cxnSp>
          <p:nvCxnSpPr>
            <p:cNvPr id="141" name="直線コネクタ 140">
              <a:extLst>
                <a:ext uri="{FF2B5EF4-FFF2-40B4-BE49-F238E27FC236}">
                  <a16:creationId xmlns:a16="http://schemas.microsoft.com/office/drawing/2014/main" id="{3B2B7647-F8DC-9B42-81C3-30464D947AFE}"/>
                </a:ext>
              </a:extLst>
            </p:cNvPr>
            <p:cNvCxnSpPr>
              <a:cxnSpLocks/>
            </p:cNvCxnSpPr>
            <p:nvPr/>
          </p:nvCxnSpPr>
          <p:spPr>
            <a:xfrm flipV="1">
              <a:off x="4665829" y="4033533"/>
              <a:ext cx="20215" cy="222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三角形 141">
              <a:extLst>
                <a:ext uri="{FF2B5EF4-FFF2-40B4-BE49-F238E27FC236}">
                  <a16:creationId xmlns:a16="http://schemas.microsoft.com/office/drawing/2014/main" id="{B983C31F-FAD5-974E-A682-B719952B1E0A}"/>
                </a:ext>
              </a:extLst>
            </p:cNvPr>
            <p:cNvSpPr/>
            <p:nvPr/>
          </p:nvSpPr>
          <p:spPr>
            <a:xfrm>
              <a:off x="4527793" y="3871000"/>
              <a:ext cx="327730" cy="282526"/>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43" name="テキスト ボックス 142">
            <a:extLst>
              <a:ext uri="{FF2B5EF4-FFF2-40B4-BE49-F238E27FC236}">
                <a16:creationId xmlns:a16="http://schemas.microsoft.com/office/drawing/2014/main" id="{5655FD92-FFB2-CB45-8347-9D3FABD7F875}"/>
              </a:ext>
            </a:extLst>
          </p:cNvPr>
          <p:cNvSpPr txBox="1"/>
          <p:nvPr/>
        </p:nvSpPr>
        <p:spPr>
          <a:xfrm>
            <a:off x="6351204" y="2256523"/>
            <a:ext cx="1107996" cy="369332"/>
          </a:xfrm>
          <a:prstGeom prst="rect">
            <a:avLst/>
          </a:prstGeom>
          <a:noFill/>
        </p:spPr>
        <p:txBody>
          <a:bodyPr wrap="none" rtlCol="0">
            <a:spAutoFit/>
          </a:bodyPr>
          <a:lstStyle/>
          <a:p>
            <a:r>
              <a:rPr kumimoji="1" lang="ja-JP" altLang="en-US"/>
              <a:t>窒素飢餓</a:t>
            </a:r>
          </a:p>
        </p:txBody>
      </p:sp>
      <p:sp>
        <p:nvSpPr>
          <p:cNvPr id="144" name="テキスト ボックス 143">
            <a:extLst>
              <a:ext uri="{FF2B5EF4-FFF2-40B4-BE49-F238E27FC236}">
                <a16:creationId xmlns:a16="http://schemas.microsoft.com/office/drawing/2014/main" id="{068D5CA5-2822-FD4D-9CB1-CCA513D167A8}"/>
              </a:ext>
            </a:extLst>
          </p:cNvPr>
          <p:cNvSpPr txBox="1"/>
          <p:nvPr/>
        </p:nvSpPr>
        <p:spPr>
          <a:xfrm>
            <a:off x="6462584" y="3356060"/>
            <a:ext cx="415498" cy="369332"/>
          </a:xfrm>
          <a:prstGeom prst="rect">
            <a:avLst/>
          </a:prstGeom>
          <a:noFill/>
        </p:spPr>
        <p:txBody>
          <a:bodyPr wrap="none" rtlCol="0">
            <a:spAutoFit/>
          </a:bodyPr>
          <a:lstStyle/>
          <a:p>
            <a:r>
              <a:rPr kumimoji="1" lang="ja-JP" altLang="en-US"/>
              <a:t>？</a:t>
            </a:r>
          </a:p>
        </p:txBody>
      </p:sp>
      <p:sp>
        <p:nvSpPr>
          <p:cNvPr id="145" name="テキスト ボックス 144">
            <a:extLst>
              <a:ext uri="{FF2B5EF4-FFF2-40B4-BE49-F238E27FC236}">
                <a16:creationId xmlns:a16="http://schemas.microsoft.com/office/drawing/2014/main" id="{767D026E-5C7D-7E45-BBEB-AF9EE115DB7E}"/>
              </a:ext>
            </a:extLst>
          </p:cNvPr>
          <p:cNvSpPr txBox="1"/>
          <p:nvPr/>
        </p:nvSpPr>
        <p:spPr>
          <a:xfrm>
            <a:off x="6165749" y="5073257"/>
            <a:ext cx="1510350" cy="369332"/>
          </a:xfrm>
          <a:prstGeom prst="rect">
            <a:avLst/>
          </a:prstGeom>
          <a:noFill/>
        </p:spPr>
        <p:txBody>
          <a:bodyPr wrap="none" rtlCol="0">
            <a:spAutoFit/>
          </a:bodyPr>
          <a:lstStyle/>
          <a:p>
            <a:r>
              <a:rPr kumimoji="1" lang="ja-JP" altLang="en-US">
                <a:solidFill>
                  <a:schemeClr val="bg1"/>
                </a:solidFill>
              </a:rPr>
              <a:t>窒素取り込み</a:t>
            </a:r>
          </a:p>
        </p:txBody>
      </p:sp>
      <p:sp>
        <p:nvSpPr>
          <p:cNvPr id="3" name="テキスト ボックス 2">
            <a:extLst>
              <a:ext uri="{FF2B5EF4-FFF2-40B4-BE49-F238E27FC236}">
                <a16:creationId xmlns:a16="http://schemas.microsoft.com/office/drawing/2014/main" id="{24E8AB91-D1B2-8640-8744-B51C0D29E208}"/>
              </a:ext>
            </a:extLst>
          </p:cNvPr>
          <p:cNvSpPr txBox="1"/>
          <p:nvPr/>
        </p:nvSpPr>
        <p:spPr>
          <a:xfrm>
            <a:off x="5195019" y="2256523"/>
            <a:ext cx="954107" cy="369332"/>
          </a:xfrm>
          <a:prstGeom prst="rect">
            <a:avLst/>
          </a:prstGeom>
          <a:noFill/>
          <a:ln>
            <a:solidFill>
              <a:schemeClr val="tx1"/>
            </a:solidFill>
          </a:ln>
        </p:spPr>
        <p:txBody>
          <a:bodyPr wrap="none" rtlCol="0">
            <a:spAutoFit/>
          </a:bodyPr>
          <a:lstStyle/>
          <a:p>
            <a:r>
              <a:rPr kumimoji="1" lang="ja-JP" altLang="en-US"/>
              <a:t>シュート</a:t>
            </a:r>
          </a:p>
        </p:txBody>
      </p:sp>
      <p:sp>
        <p:nvSpPr>
          <p:cNvPr id="146" name="テキスト ボックス 145">
            <a:extLst>
              <a:ext uri="{FF2B5EF4-FFF2-40B4-BE49-F238E27FC236}">
                <a16:creationId xmlns:a16="http://schemas.microsoft.com/office/drawing/2014/main" id="{48DA5A75-6895-DC45-9B79-B679893E851A}"/>
              </a:ext>
            </a:extLst>
          </p:cNvPr>
          <p:cNvSpPr txBox="1"/>
          <p:nvPr/>
        </p:nvSpPr>
        <p:spPr>
          <a:xfrm>
            <a:off x="5464323" y="5108329"/>
            <a:ext cx="415498" cy="369332"/>
          </a:xfrm>
          <a:prstGeom prst="rect">
            <a:avLst/>
          </a:prstGeom>
          <a:noFill/>
          <a:ln>
            <a:solidFill>
              <a:schemeClr val="bg1"/>
            </a:solidFill>
          </a:ln>
        </p:spPr>
        <p:txBody>
          <a:bodyPr wrap="none" rtlCol="0">
            <a:spAutoFit/>
          </a:bodyPr>
          <a:lstStyle/>
          <a:p>
            <a:r>
              <a:rPr kumimoji="1" lang="ja-JP" altLang="en-US">
                <a:solidFill>
                  <a:schemeClr val="bg1"/>
                </a:solidFill>
              </a:rPr>
              <a:t>根</a:t>
            </a:r>
          </a:p>
        </p:txBody>
      </p:sp>
    </p:spTree>
    <p:extLst>
      <p:ext uri="{BB962C8B-B14F-4D97-AF65-F5344CB8AC3E}">
        <p14:creationId xmlns:p14="http://schemas.microsoft.com/office/powerpoint/2010/main" val="90468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5CC217-5E59-A846-A162-4976935A1361}"/>
              </a:ext>
            </a:extLst>
          </p:cNvPr>
          <p:cNvSpPr>
            <a:spLocks noGrp="1"/>
          </p:cNvSpPr>
          <p:nvPr>
            <p:ph type="title"/>
          </p:nvPr>
        </p:nvSpPr>
        <p:spPr/>
        <p:txBody>
          <a:bodyPr>
            <a:normAutofit fontScale="90000"/>
          </a:bodyPr>
          <a:lstStyle/>
          <a:p>
            <a:r>
              <a:rPr kumimoji="1" lang="en-US" altLang="ja-JP" sz="2800" dirty="0"/>
              <a:t>CEPD1/2</a:t>
            </a:r>
            <a:r>
              <a:rPr lang="ja-JP" altLang="en-US" sz="2800"/>
              <a:t>のアミノ酸配列と似た</a:t>
            </a:r>
            <a:r>
              <a:rPr lang="en-US" altLang="ja-JP" sz="2800" dirty="0"/>
              <a:t>CEPDL1/2</a:t>
            </a:r>
            <a:r>
              <a:rPr lang="ja-JP" altLang="en-US" sz="2800"/>
              <a:t>に着目し研究を進めた</a:t>
            </a:r>
            <a:endParaRPr kumimoji="1" lang="ja-JP" altLang="en-US" sz="2800"/>
          </a:p>
        </p:txBody>
      </p:sp>
      <p:pic>
        <p:nvPicPr>
          <p:cNvPr id="3" name="図 2">
            <a:extLst>
              <a:ext uri="{FF2B5EF4-FFF2-40B4-BE49-F238E27FC236}">
                <a16:creationId xmlns:a16="http://schemas.microsoft.com/office/drawing/2014/main" id="{EA32E49B-D98F-3F4D-BDD3-8FBD030E86E1}"/>
              </a:ext>
            </a:extLst>
          </p:cNvPr>
          <p:cNvPicPr>
            <a:picLocks noChangeAspect="1"/>
          </p:cNvPicPr>
          <p:nvPr/>
        </p:nvPicPr>
        <p:blipFill>
          <a:blip r:embed="rId2"/>
          <a:stretch>
            <a:fillRect/>
          </a:stretch>
        </p:blipFill>
        <p:spPr>
          <a:xfrm>
            <a:off x="0" y="2577222"/>
            <a:ext cx="9144000" cy="2173111"/>
          </a:xfrm>
          <a:prstGeom prst="rect">
            <a:avLst/>
          </a:prstGeom>
        </p:spPr>
      </p:pic>
    </p:spTree>
    <p:extLst>
      <p:ext uri="{BB962C8B-B14F-4D97-AF65-F5344CB8AC3E}">
        <p14:creationId xmlns:p14="http://schemas.microsoft.com/office/powerpoint/2010/main" val="369079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7DD06-7674-2248-ACC5-A3E39D857254}"/>
              </a:ext>
            </a:extLst>
          </p:cNvPr>
          <p:cNvSpPr>
            <a:spLocks noGrp="1"/>
          </p:cNvSpPr>
          <p:nvPr>
            <p:ph type="title"/>
          </p:nvPr>
        </p:nvSpPr>
        <p:spPr/>
        <p:txBody>
          <a:bodyPr>
            <a:noAutofit/>
          </a:bodyPr>
          <a:lstStyle/>
          <a:p>
            <a:r>
              <a:rPr kumimoji="1" lang="en-US" altLang="ja-JP" sz="2800" dirty="0"/>
              <a:t>CEPDL2</a:t>
            </a:r>
            <a:r>
              <a:rPr kumimoji="1" lang="ja-JP" altLang="en-US" sz="2800"/>
              <a:t>過剰発現系統の</a:t>
            </a:r>
            <a:r>
              <a:rPr kumimoji="1" lang="en-US" altLang="ja-JP" sz="2800" dirty="0"/>
              <a:t>NRT2.1</a:t>
            </a:r>
            <a:r>
              <a:rPr lang="ja-JP" altLang="en-US" sz="2800"/>
              <a:t>発現量は有意に増加した</a:t>
            </a:r>
            <a:endParaRPr kumimoji="1" lang="ja-JP" altLang="en-US" sz="2800"/>
          </a:p>
        </p:txBody>
      </p:sp>
      <p:pic>
        <p:nvPicPr>
          <p:cNvPr id="3" name="図 2">
            <a:extLst>
              <a:ext uri="{FF2B5EF4-FFF2-40B4-BE49-F238E27FC236}">
                <a16:creationId xmlns:a16="http://schemas.microsoft.com/office/drawing/2014/main" id="{7BAB8076-E588-B24A-B4E9-B6F7ED0F45B5}"/>
              </a:ext>
            </a:extLst>
          </p:cNvPr>
          <p:cNvPicPr>
            <a:picLocks noChangeAspect="1"/>
          </p:cNvPicPr>
          <p:nvPr/>
        </p:nvPicPr>
        <p:blipFill>
          <a:blip r:embed="rId3"/>
          <a:stretch>
            <a:fillRect/>
          </a:stretch>
        </p:blipFill>
        <p:spPr>
          <a:xfrm>
            <a:off x="245470" y="1478283"/>
            <a:ext cx="8653059" cy="4674321"/>
          </a:xfrm>
          <a:prstGeom prst="rect">
            <a:avLst/>
          </a:prstGeom>
        </p:spPr>
      </p:pic>
    </p:spTree>
    <p:extLst>
      <p:ext uri="{BB962C8B-B14F-4D97-AF65-F5344CB8AC3E}">
        <p14:creationId xmlns:p14="http://schemas.microsoft.com/office/powerpoint/2010/main" val="49604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3CC1D1-E4BF-A549-89E4-4E7826336D44}"/>
              </a:ext>
            </a:extLst>
          </p:cNvPr>
          <p:cNvSpPr>
            <a:spLocks noGrp="1"/>
          </p:cNvSpPr>
          <p:nvPr>
            <p:ph type="title"/>
          </p:nvPr>
        </p:nvSpPr>
        <p:spPr/>
        <p:txBody>
          <a:bodyPr>
            <a:normAutofit fontScale="90000"/>
          </a:bodyPr>
          <a:lstStyle/>
          <a:p>
            <a:r>
              <a:rPr kumimoji="1" lang="en-US" altLang="ja-JP" sz="2800" dirty="0"/>
              <a:t>CEPDL2</a:t>
            </a:r>
            <a:r>
              <a:rPr lang="ja-JP" altLang="en-US" sz="2800"/>
              <a:t>はシュートの維管束部</a:t>
            </a:r>
            <a:r>
              <a:rPr lang="en-US" altLang="ja-JP" sz="2800" dirty="0"/>
              <a:t>, </a:t>
            </a:r>
            <a:r>
              <a:rPr lang="ja-JP" altLang="en-US" sz="2800"/>
              <a:t>特に師部細胞で発現していた</a:t>
            </a:r>
            <a:endParaRPr kumimoji="1" lang="ja-JP" altLang="en-US" sz="2800"/>
          </a:p>
        </p:txBody>
      </p:sp>
      <p:pic>
        <p:nvPicPr>
          <p:cNvPr id="3" name="図 2">
            <a:extLst>
              <a:ext uri="{FF2B5EF4-FFF2-40B4-BE49-F238E27FC236}">
                <a16:creationId xmlns:a16="http://schemas.microsoft.com/office/drawing/2014/main" id="{A0B5C6CF-0A45-0B4E-A47D-387768AEBE18}"/>
              </a:ext>
            </a:extLst>
          </p:cNvPr>
          <p:cNvPicPr>
            <a:picLocks noChangeAspect="1"/>
          </p:cNvPicPr>
          <p:nvPr/>
        </p:nvPicPr>
        <p:blipFill>
          <a:blip r:embed="rId3"/>
          <a:stretch>
            <a:fillRect/>
          </a:stretch>
        </p:blipFill>
        <p:spPr>
          <a:xfrm>
            <a:off x="0" y="1886185"/>
            <a:ext cx="9144000" cy="3085630"/>
          </a:xfrm>
          <a:prstGeom prst="rect">
            <a:avLst/>
          </a:prstGeom>
        </p:spPr>
      </p:pic>
      <p:sp>
        <p:nvSpPr>
          <p:cNvPr id="4" name="テキスト ボックス 3">
            <a:extLst>
              <a:ext uri="{FF2B5EF4-FFF2-40B4-BE49-F238E27FC236}">
                <a16:creationId xmlns:a16="http://schemas.microsoft.com/office/drawing/2014/main" id="{29E4C38F-70B2-0F4D-845A-B325ADA9C6EF}"/>
              </a:ext>
            </a:extLst>
          </p:cNvPr>
          <p:cNvSpPr txBox="1"/>
          <p:nvPr/>
        </p:nvSpPr>
        <p:spPr>
          <a:xfrm>
            <a:off x="0" y="4971815"/>
            <a:ext cx="3621504" cy="369332"/>
          </a:xfrm>
          <a:prstGeom prst="rect">
            <a:avLst/>
          </a:prstGeom>
          <a:noFill/>
        </p:spPr>
        <p:txBody>
          <a:bodyPr wrap="none" rtlCol="0">
            <a:spAutoFit/>
          </a:bodyPr>
          <a:lstStyle/>
          <a:p>
            <a:r>
              <a:rPr kumimoji="1" lang="en-US" altLang="ja-JP" dirty="0"/>
              <a:t>10</a:t>
            </a:r>
            <a:r>
              <a:rPr kumimoji="1" lang="ja-JP" altLang="en-US"/>
              <a:t>日齢</a:t>
            </a:r>
            <a:r>
              <a:rPr kumimoji="1" lang="en-US" altLang="ja-JP" i="1" dirty="0"/>
              <a:t>CEPDL2pro:GUS</a:t>
            </a:r>
            <a:r>
              <a:rPr kumimoji="1" lang="ja-JP" altLang="en-US"/>
              <a:t>導入系統</a:t>
            </a:r>
          </a:p>
        </p:txBody>
      </p:sp>
    </p:spTree>
    <p:extLst>
      <p:ext uri="{BB962C8B-B14F-4D97-AF65-F5344CB8AC3E}">
        <p14:creationId xmlns:p14="http://schemas.microsoft.com/office/powerpoint/2010/main" val="179593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B7FD8-566F-B448-BFE6-9F74EB6D81C1}"/>
              </a:ext>
            </a:extLst>
          </p:cNvPr>
          <p:cNvSpPr>
            <a:spLocks noGrp="1"/>
          </p:cNvSpPr>
          <p:nvPr>
            <p:ph type="title"/>
          </p:nvPr>
        </p:nvSpPr>
        <p:spPr/>
        <p:txBody>
          <a:bodyPr>
            <a:normAutofit fontScale="90000"/>
          </a:bodyPr>
          <a:lstStyle/>
          <a:p>
            <a:r>
              <a:rPr kumimoji="1" lang="en-US" altLang="ja-JP" sz="2800" dirty="0"/>
              <a:t>CEPDL2</a:t>
            </a:r>
            <a:r>
              <a:rPr kumimoji="1" lang="ja-JP" altLang="en-US" sz="2800"/>
              <a:t>過剰発現系統の硝酸イオントランスポーター遺伝子の</a:t>
            </a:r>
            <a:br>
              <a:rPr kumimoji="1" lang="en-US" altLang="ja-JP" sz="2800" dirty="0"/>
            </a:br>
            <a:r>
              <a:rPr kumimoji="1" lang="ja-JP" altLang="en-US" sz="2800"/>
              <a:t>発現量は増加した</a:t>
            </a:r>
          </a:p>
        </p:txBody>
      </p:sp>
      <p:pic>
        <p:nvPicPr>
          <p:cNvPr id="3" name="図 2">
            <a:extLst>
              <a:ext uri="{FF2B5EF4-FFF2-40B4-BE49-F238E27FC236}">
                <a16:creationId xmlns:a16="http://schemas.microsoft.com/office/drawing/2014/main" id="{BA4C9ACE-5347-464E-99EC-4C37621CFA05}"/>
              </a:ext>
            </a:extLst>
          </p:cNvPr>
          <p:cNvPicPr>
            <a:picLocks noChangeAspect="1"/>
          </p:cNvPicPr>
          <p:nvPr/>
        </p:nvPicPr>
        <p:blipFill>
          <a:blip r:embed="rId3"/>
          <a:stretch>
            <a:fillRect/>
          </a:stretch>
        </p:blipFill>
        <p:spPr>
          <a:xfrm>
            <a:off x="241300" y="1492250"/>
            <a:ext cx="8661400" cy="3873500"/>
          </a:xfrm>
          <a:prstGeom prst="rect">
            <a:avLst/>
          </a:prstGeom>
        </p:spPr>
      </p:pic>
      <p:sp>
        <p:nvSpPr>
          <p:cNvPr id="4" name="正方形/長方形 3">
            <a:extLst>
              <a:ext uri="{FF2B5EF4-FFF2-40B4-BE49-F238E27FC236}">
                <a16:creationId xmlns:a16="http://schemas.microsoft.com/office/drawing/2014/main" id="{3C50ADF4-7D57-FB40-9E2E-FC7FB417B620}"/>
              </a:ext>
            </a:extLst>
          </p:cNvPr>
          <p:cNvSpPr/>
          <p:nvPr/>
        </p:nvSpPr>
        <p:spPr>
          <a:xfrm>
            <a:off x="5917270" y="1383395"/>
            <a:ext cx="777445" cy="301178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D3A4813-4831-EC4A-A8CF-8C0FC8D3DCDA}"/>
              </a:ext>
            </a:extLst>
          </p:cNvPr>
          <p:cNvSpPr/>
          <p:nvPr/>
        </p:nvSpPr>
        <p:spPr>
          <a:xfrm>
            <a:off x="4894018" y="1383398"/>
            <a:ext cx="777445" cy="301178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D1E449F-C02F-1D4F-8610-4223E78632A3}"/>
              </a:ext>
            </a:extLst>
          </p:cNvPr>
          <p:cNvSpPr/>
          <p:nvPr/>
        </p:nvSpPr>
        <p:spPr>
          <a:xfrm>
            <a:off x="2869268" y="3635829"/>
            <a:ext cx="777445" cy="75935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497FB2-85DE-7F42-9128-C43EBBE3BAF9}"/>
              </a:ext>
            </a:extLst>
          </p:cNvPr>
          <p:cNvSpPr/>
          <p:nvPr/>
        </p:nvSpPr>
        <p:spPr>
          <a:xfrm>
            <a:off x="1889552" y="3635832"/>
            <a:ext cx="777445" cy="75935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4983894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2243</TotalTime>
  <Words>1078</Words>
  <Application>Microsoft Macintosh PowerPoint</Application>
  <PresentationFormat>画面に合わせる (4:3)</PresentationFormat>
  <Paragraphs>171</Paragraphs>
  <Slides>35</Slides>
  <Notes>15</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35</vt:i4>
      </vt:variant>
    </vt:vector>
  </HeadingPairs>
  <TitlesOfParts>
    <vt:vector size="38" baseType="lpstr">
      <vt:lpstr>游ゴシック</vt:lpstr>
      <vt:lpstr>Arial</vt:lpstr>
      <vt:lpstr>Office テーマ</vt:lpstr>
      <vt:lpstr>Shoot-to-root mobile CEPD-like 2 integrates shoot nitrogen status to systemically regulate nitrate uptake in Arabidopsis</vt:lpstr>
      <vt:lpstr>硝酸イオントランスポーターにより硝酸イオンを取り込む</vt:lpstr>
      <vt:lpstr>窒素の吸収と木部への積み込み</vt:lpstr>
      <vt:lpstr>植物の全身的な窒素獲得機構</vt:lpstr>
      <vt:lpstr>目的：シュートの窒素状態を反映し硝酸イオン取り込みを促進する分子を探索する</vt:lpstr>
      <vt:lpstr>CEPD1/2のアミノ酸配列と似たCEPDL1/2に着目し研究を進めた</vt:lpstr>
      <vt:lpstr>CEPDL2過剰発現系統のNRT2.1発現量は有意に増加した</vt:lpstr>
      <vt:lpstr>CEPDL2はシュートの維管束部, 特に師部細胞で発現していた</vt:lpstr>
      <vt:lpstr>CEPDL2過剰発現系統の硝酸イオントランスポーター遺伝子の 発現量は増加した</vt:lpstr>
      <vt:lpstr>CEPDL2過剰発現系統の硝酸イオントランスポーター遺伝子の 発現量は増加した</vt:lpstr>
      <vt:lpstr>CEPDL2過剰発現系統は低濃度の硝酸イオン培地でも 窒素取り込みは促進されていた</vt:lpstr>
      <vt:lpstr>CEPDL2過剰発現系統のシュートの窒素含有量は 野生型と比較し有意に増加していた</vt:lpstr>
      <vt:lpstr>窒素欠乏培地に植え替えてから発現解析</vt:lpstr>
      <vt:lpstr>CEPDL2の発現はシュートの窒素状態によって生じる</vt:lpstr>
      <vt:lpstr>CEPDL2の発現はシュートの窒素状態によって生じる</vt:lpstr>
      <vt:lpstr>CEPDL2の発現量は6〜12時間の間に大幅に上昇した</vt:lpstr>
      <vt:lpstr>窒素含有量は6〜12時間の間に大幅に減少した</vt:lpstr>
      <vt:lpstr>低濃度の硝酸イオン培地でCEPDL2発現量は増加する</vt:lpstr>
      <vt:lpstr>21日齢の野生型とcepdl2-1の表現型</vt:lpstr>
      <vt:lpstr>21日齢cepdl2-1の生重量は野生型と比較し有意に低下</vt:lpstr>
      <vt:lpstr>cepdl2-1変異体のHATS活性は野生型と比較し有意に低下</vt:lpstr>
      <vt:lpstr>cepdl2-1機能欠損変異体のシュートの生重量は 野生型よりも有意に低下</vt:lpstr>
      <vt:lpstr>cepdl2-1の根の窒素含有量は野生型と比較し有意に上昇</vt:lpstr>
      <vt:lpstr>cepdl2-1の硝酸イオントランスポーター遺伝子発現は有意に低下</vt:lpstr>
      <vt:lpstr>cepdl2-1のNRT1.5の発現量は有意に低下</vt:lpstr>
      <vt:lpstr>cepdl2-1の根の窒素含有量が有意に増加したのは NRT1.5の発現量低下から解釈できる</vt:lpstr>
      <vt:lpstr>pCEPDL2: GFP-CEPDL2の蛍光は師部細胞に強く見られた</vt:lpstr>
      <vt:lpstr>CEPDL2はシュートから根に輸送される</vt:lpstr>
      <vt:lpstr>cepd1, 2 cepdl2三重変異体のHATS活性は有意に低下</vt:lpstr>
      <vt:lpstr>cepd1, 2 cepdl2三重変異体の硝酸イオントランスポーター遺伝子の相対発現量は有意に低下</vt:lpstr>
      <vt:lpstr>CEPDL2の相補によって硝酸イオン取り込みは回復する</vt:lpstr>
      <vt:lpstr>CEPDL2の相補によって硝酸イオン取り込みは回復する</vt:lpstr>
      <vt:lpstr>cepd1, 2二重変異体では窒素取り込みを促進するためにCEPDL2の発現量が上昇しているのか？</vt:lpstr>
      <vt:lpstr>CEPDL2はCEPD1, 2に対して補償的に機能する</vt:lpstr>
      <vt:lpstr>CEPDL2がシュートの窒素状態を根に伝達し硝酸イオン取り込みを促進する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Shoot-to-root mobile CEPD-like 2 integrates shoot nitrogen status to systemically regulate nitrate uptake in Arabidopsis</dc:title>
  <dc:creator>PlantPhys</dc:creator>
  <cp:lastModifiedBy>PlantPhys</cp:lastModifiedBy>
  <cp:revision>212</cp:revision>
  <dcterms:created xsi:type="dcterms:W3CDTF">2020-10-17T08:05:01Z</dcterms:created>
  <dcterms:modified xsi:type="dcterms:W3CDTF">2020-10-30T02:35:14Z</dcterms:modified>
</cp:coreProperties>
</file>